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4"/>
  </p:sldMasterIdLst>
  <p:notesMasterIdLst>
    <p:notesMasterId r:id="rId23"/>
  </p:notesMasterIdLst>
  <p:sldIdLst>
    <p:sldId id="269" r:id="rId5"/>
    <p:sldId id="305" r:id="rId6"/>
    <p:sldId id="304" r:id="rId7"/>
    <p:sldId id="306" r:id="rId8"/>
    <p:sldId id="256" r:id="rId9"/>
    <p:sldId id="257" r:id="rId10"/>
    <p:sldId id="258" r:id="rId11"/>
    <p:sldId id="259" r:id="rId12"/>
    <p:sldId id="261" r:id="rId13"/>
    <p:sldId id="266" r:id="rId14"/>
    <p:sldId id="267" r:id="rId15"/>
    <p:sldId id="260" r:id="rId16"/>
    <p:sldId id="262" r:id="rId17"/>
    <p:sldId id="263" r:id="rId18"/>
    <p:sldId id="307" r:id="rId19"/>
    <p:sldId id="308" r:id="rId20"/>
    <p:sldId id="265" r:id="rId21"/>
    <p:sldId id="264" r:id="rId22"/>
  </p:sldIdLst>
  <p:sldSz cx="12192000" cy="6858000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pen Science" id="{DED8DEEF-FCC9-4D37-887B-98BF2D7F97B6}">
          <p14:sldIdLst>
            <p14:sldId id="269"/>
            <p14:sldId id="305"/>
            <p14:sldId id="304"/>
            <p14:sldId id="306"/>
          </p14:sldIdLst>
        </p14:section>
        <p14:section name="OIT" id="{AA3B4084-3704-4D5E-AD20-31783FF6EE0F}">
          <p14:sldIdLst>
            <p14:sldId id="256"/>
            <p14:sldId id="257"/>
            <p14:sldId id="258"/>
            <p14:sldId id="259"/>
            <p14:sldId id="261"/>
            <p14:sldId id="266"/>
            <p14:sldId id="267"/>
            <p14:sldId id="260"/>
            <p14:sldId id="262"/>
            <p14:sldId id="263"/>
            <p14:sldId id="307"/>
            <p14:sldId id="308"/>
            <p14:sldId id="265"/>
            <p14:sldId id="26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5822026-B947-1367-26CC-0626B70DA337}" name="Veronika Novotná" initials="VN" userId="Veronika Novotná" providerId="None"/>
  <p188:author id="{49A8ED3F-833D-387C-10A0-462A0690039D}" name="Veronika Novotná" initials="VN" userId="S::xnovotna@mendelu.cz::bd57a0ef-8790-404d-ba99-f9ed1efc00af" providerId="AD"/>
  <p188:author id="{2A48FF6E-FE4A-0CEC-9657-9CF289B6BABB}" name="Stratos Zerdaloglu" initials="SZ" userId="S::xzerdalo@mendelu.cz::698cd139-ae6c-4ff6-8328-93b19242520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B93E"/>
    <a:srgbClr val="050707"/>
    <a:srgbClr val="78BE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0C4647B-8C11-969D-1983-48E6AF884FD4}" v="86" dt="2024-04-22T18:59:54.6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8" autoAdjust="0"/>
    <p:restoredTop sz="83986" autoAdjust="0"/>
  </p:normalViewPr>
  <p:slideViewPr>
    <p:cSldViewPr snapToGrid="0">
      <p:cViewPr varScale="1">
        <p:scale>
          <a:sx n="71" d="100"/>
          <a:sy n="71" d="100"/>
        </p:scale>
        <p:origin x="114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A99C91-437B-4B81-847B-3069908A08D5}" type="datetimeFigureOut">
              <a:rPr lang="cs-CZ" smtClean="0"/>
              <a:t>06.05.2024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2373D1-284D-4614-8FC7-4D1B97B4AA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2736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 </a:t>
            </a:r>
            <a:r>
              <a:rPr lang="en-US" err="1"/>
              <a:t>Řekneme</a:t>
            </a:r>
            <a:r>
              <a:rPr lang="en-US"/>
              <a:t> </a:t>
            </a:r>
            <a:r>
              <a:rPr lang="en-US" err="1"/>
              <a:t>si</a:t>
            </a:r>
            <a:r>
              <a:rPr lang="en-US"/>
              <a:t>, </a:t>
            </a:r>
            <a:r>
              <a:rPr lang="en-US" err="1"/>
              <a:t>jaký</a:t>
            </a:r>
            <a:r>
              <a:rPr lang="en-US"/>
              <a:t> je </a:t>
            </a:r>
            <a:r>
              <a:rPr lang="en-US" err="1"/>
              <a:t>rozdíl</a:t>
            </a:r>
            <a:r>
              <a:rPr lang="en-US"/>
              <a:t> </a:t>
            </a:r>
            <a:r>
              <a:rPr lang="en-US" err="1"/>
              <a:t>mezi</a:t>
            </a:r>
            <a:r>
              <a:rPr lang="en-US"/>
              <a:t> </a:t>
            </a:r>
            <a:r>
              <a:rPr lang="en-US" err="1"/>
              <a:t>datovými</a:t>
            </a:r>
            <a:r>
              <a:rPr lang="en-US"/>
              <a:t> </a:t>
            </a:r>
            <a:r>
              <a:rPr lang="en-US" err="1"/>
              <a:t>úložišti</a:t>
            </a:r>
            <a:r>
              <a:rPr lang="en-US"/>
              <a:t> a </a:t>
            </a:r>
            <a:r>
              <a:rPr lang="en-US" err="1"/>
              <a:t>datovými</a:t>
            </a:r>
            <a:r>
              <a:rPr lang="en-US"/>
              <a:t> </a:t>
            </a:r>
            <a:r>
              <a:rPr lang="en-US" err="1"/>
              <a:t>repozitáři</a:t>
            </a:r>
            <a:r>
              <a:rPr lang="en-US"/>
              <a:t>. </a:t>
            </a:r>
            <a:r>
              <a:rPr lang="en-US" err="1"/>
              <a:t>Představíme</a:t>
            </a:r>
            <a:r>
              <a:rPr lang="en-US"/>
              <a:t> </a:t>
            </a:r>
            <a:r>
              <a:rPr lang="en-US" err="1"/>
              <a:t>vám</a:t>
            </a:r>
            <a:r>
              <a:rPr lang="en-US"/>
              <a:t>, </a:t>
            </a:r>
            <a:r>
              <a:rPr lang="en-US" err="1"/>
              <a:t>jaká</a:t>
            </a:r>
            <a:r>
              <a:rPr lang="en-US"/>
              <a:t> </a:t>
            </a:r>
            <a:r>
              <a:rPr lang="en-US" err="1"/>
              <a:t>úložiště</a:t>
            </a:r>
            <a:r>
              <a:rPr lang="en-US"/>
              <a:t> pro </a:t>
            </a:r>
            <a:r>
              <a:rPr lang="en-US" err="1"/>
              <a:t>Vaše</a:t>
            </a:r>
            <a:r>
              <a:rPr lang="en-US"/>
              <a:t> </a:t>
            </a:r>
            <a:r>
              <a:rPr lang="en-US" err="1"/>
              <a:t>výzkumná</a:t>
            </a:r>
            <a:r>
              <a:rPr lang="en-US"/>
              <a:t> data </a:t>
            </a:r>
            <a:r>
              <a:rPr lang="en-US" err="1"/>
              <a:t>můžete</a:t>
            </a:r>
            <a:r>
              <a:rPr lang="en-US"/>
              <a:t> </a:t>
            </a:r>
            <a:r>
              <a:rPr lang="en-US" err="1"/>
              <a:t>na</a:t>
            </a:r>
            <a:r>
              <a:rPr lang="en-US"/>
              <a:t> </a:t>
            </a:r>
            <a:r>
              <a:rPr lang="en-US" err="1"/>
              <a:t>univerzitě</a:t>
            </a:r>
            <a:r>
              <a:rPr lang="en-US"/>
              <a:t> </a:t>
            </a:r>
            <a:r>
              <a:rPr lang="en-US" err="1"/>
              <a:t>použít</a:t>
            </a:r>
            <a:r>
              <a:rPr lang="en-US"/>
              <a:t>. V </a:t>
            </a:r>
            <a:r>
              <a:rPr lang="en-US" err="1"/>
              <a:t>rámci</a:t>
            </a:r>
            <a:r>
              <a:rPr lang="en-US"/>
              <a:t> </a:t>
            </a:r>
            <a:r>
              <a:rPr lang="en-US" err="1"/>
              <a:t>prezentace</a:t>
            </a:r>
            <a:r>
              <a:rPr lang="en-US"/>
              <a:t> </a:t>
            </a:r>
            <a:r>
              <a:rPr lang="en-US" err="1"/>
              <a:t>si</a:t>
            </a:r>
            <a:r>
              <a:rPr lang="en-US"/>
              <a:t> </a:t>
            </a:r>
            <a:r>
              <a:rPr lang="en-US" err="1"/>
              <a:t>prakticky</a:t>
            </a:r>
            <a:r>
              <a:rPr lang="en-US"/>
              <a:t> </a:t>
            </a:r>
            <a:r>
              <a:rPr lang="en-US" err="1"/>
              <a:t>ukážeme</a:t>
            </a:r>
            <a:r>
              <a:rPr lang="en-US"/>
              <a:t>, jak </a:t>
            </a:r>
            <a:r>
              <a:rPr lang="en-US" err="1"/>
              <a:t>vypadá</a:t>
            </a:r>
            <a:r>
              <a:rPr lang="en-US"/>
              <a:t> </a:t>
            </a:r>
            <a:r>
              <a:rPr lang="en-US" err="1"/>
              <a:t>záznam</a:t>
            </a:r>
            <a:r>
              <a:rPr lang="en-US"/>
              <a:t> v </a:t>
            </a:r>
            <a:r>
              <a:rPr lang="en-US" err="1"/>
              <a:t>datovém</a:t>
            </a:r>
            <a:r>
              <a:rPr lang="en-US"/>
              <a:t> </a:t>
            </a:r>
            <a:r>
              <a:rPr lang="en-US" err="1"/>
              <a:t>repozitáři</a:t>
            </a:r>
            <a:r>
              <a:rPr lang="en-US"/>
              <a:t>, jak data </a:t>
            </a:r>
            <a:r>
              <a:rPr lang="en-US" err="1"/>
              <a:t>můžete</a:t>
            </a:r>
            <a:r>
              <a:rPr lang="en-US"/>
              <a:t> </a:t>
            </a:r>
            <a:r>
              <a:rPr lang="en-US" err="1"/>
              <a:t>nahrát</a:t>
            </a:r>
            <a:r>
              <a:rPr lang="en-US"/>
              <a:t> a </a:t>
            </a:r>
            <a:r>
              <a:rPr lang="en-US" err="1"/>
              <a:t>kde</a:t>
            </a:r>
            <a:r>
              <a:rPr lang="en-US"/>
              <a:t> se </a:t>
            </a:r>
            <a:r>
              <a:rPr lang="en-US" err="1"/>
              <a:t>vyplňují</a:t>
            </a:r>
            <a:r>
              <a:rPr lang="en-US"/>
              <a:t> metadata. </a:t>
            </a:r>
            <a:r>
              <a:rPr lang="en-US" err="1"/>
              <a:t>Dále</a:t>
            </a:r>
            <a:r>
              <a:rPr lang="en-US"/>
              <a:t> </a:t>
            </a:r>
            <a:r>
              <a:rPr lang="en-US" err="1"/>
              <a:t>si</a:t>
            </a:r>
            <a:r>
              <a:rPr lang="en-US"/>
              <a:t> </a:t>
            </a:r>
            <a:r>
              <a:rPr lang="en-US" err="1"/>
              <a:t>ukážeme</a:t>
            </a:r>
            <a:r>
              <a:rPr lang="en-US"/>
              <a:t>, co </a:t>
            </a:r>
            <a:r>
              <a:rPr lang="en-US" err="1"/>
              <a:t>datové</a:t>
            </a:r>
            <a:r>
              <a:rPr lang="en-US"/>
              <a:t> </a:t>
            </a:r>
            <a:r>
              <a:rPr lang="en-US" err="1"/>
              <a:t>repozitáře</a:t>
            </a:r>
            <a:r>
              <a:rPr lang="en-US"/>
              <a:t> </a:t>
            </a:r>
            <a:r>
              <a:rPr lang="en-US" err="1"/>
              <a:t>nabízí</a:t>
            </a:r>
            <a:r>
              <a:rPr lang="en-US"/>
              <a:t>.</a:t>
            </a:r>
            <a:endParaRPr lang="cs-CZ">
              <a:ea typeface="Calibri" panose="020F0502020204030204"/>
              <a:cs typeface="Calibri" panose="020F0502020204030204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3E1BF5-9E56-4E16-BE3E-9AE1AD79D132}" type="slidenum">
              <a:rPr lang="cs-CZ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77033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Pro studenty bude </a:t>
            </a:r>
            <a:r>
              <a:rPr lang="cs-CZ" dirty="0" err="1"/>
              <a:t>OneDrive</a:t>
            </a:r>
            <a:r>
              <a:rPr lang="cs-CZ" dirty="0"/>
              <a:t> v jednotkách </a:t>
            </a:r>
            <a:r>
              <a:rPr lang="cs-CZ" dirty="0" err="1"/>
              <a:t>GiB</a:t>
            </a:r>
            <a:r>
              <a:rPr lang="cs-CZ" dirty="0"/>
              <a:t>, pro zaměstnance více. Ještě není o kvótách rozhodnuto.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2373D1-284D-4614-8FC7-4D1B97B4AA0E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12106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Toto platí pokud nemáte citlivá data. Pokud pracujete s citlivými daty, data by většinou neměla opouštět prostory univerzity -&gt; nejlepší řešení </a:t>
            </a:r>
            <a:r>
              <a:rPr lang="cs-CZ" dirty="0" err="1"/>
              <a:t>fix.mendelu</a:t>
            </a:r>
            <a:r>
              <a:rPr lang="cs-CZ" dirty="0"/>
              <a:t>, dokumentový server nebo disková pole u OIT (placené).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2373D1-284D-4614-8FC7-4D1B97B4AA0E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13087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Při používání jiných cloudových úložišť si prosím přečtěte smluvní podmínky. Zde je příklad oblíbeného </a:t>
            </a:r>
            <a:r>
              <a:rPr lang="cs-CZ" dirty="0" err="1"/>
              <a:t>GoogleDrive</a:t>
            </a:r>
            <a:r>
              <a:rPr lang="cs-CZ" dirty="0"/>
              <a:t>, kde Google sice tvrdí, jak jsou data vaše, ale když čtete smluvní podmínky dále, tak už je to jiná pohádka. Ráda bych odkázala na poslední 2 věty. Na přetrvání Google licence a zda vůbec máte právo data z výzkumu do takové služby ukládat.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2373D1-284D-4614-8FC7-4D1B97B4AA0E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06348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2373D1-284D-4614-8FC7-4D1B97B4AA0E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2322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2373D1-284D-4614-8FC7-4D1B97B4AA0E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80052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Nejprve je důležité si určit s jakými daty budete pracovat. K tomu Vám dopomůže první odkaz, kde na stránkách UVIS najdete definice kategorii dat, jako jsou data veřejná, interní, diskrétní a citlivá.  Dále bych Vás odkázala na popis úložišť, kde najdete jaká data jsou vhodná pro ukládání na dané úložiště a také jejich kapacitu, pokud lze určit. Posledním odkazem je odkaz na služby OIT, kde najdete vše, co spadá pod nařízenou činnost a to, co už je nutno zaplatit navrch.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2373D1-284D-4614-8FC7-4D1B97B4AA0E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28629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Máte hned několik možností: Jednou z nich jsou fyzická úložiště, druhou síťové disky jako je např. disk </a:t>
            </a:r>
            <a:r>
              <a:rPr lang="cs-CZ" dirty="0" err="1"/>
              <a:t>mendelu</a:t>
            </a:r>
            <a:r>
              <a:rPr lang="cs-CZ" dirty="0"/>
              <a:t> a třetí Cloud. U cloudu bych ráda zmínila, že je důležité používat Cloud takový, který má smlouvu s univerzitou, tak si můžete být jisti, že jsou Vaše data chráněna a to i právně. Mezi cloudy, s kterými má univerzita smlouvu patří </a:t>
            </a:r>
            <a:r>
              <a:rPr lang="cs-CZ" dirty="0" err="1"/>
              <a:t>OwnCloud</a:t>
            </a:r>
            <a:r>
              <a:rPr lang="cs-CZ" dirty="0"/>
              <a:t> od </a:t>
            </a:r>
            <a:r>
              <a:rPr lang="cs-CZ" dirty="0" err="1"/>
              <a:t>Cesnet</a:t>
            </a:r>
            <a:r>
              <a:rPr lang="cs-CZ" dirty="0"/>
              <a:t>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2373D1-284D-4614-8FC7-4D1B97B4AA0E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04195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Ukládání na </a:t>
            </a:r>
            <a:r>
              <a:rPr lang="cs-CZ" dirty="0" err="1"/>
              <a:t>flashky</a:t>
            </a:r>
            <a:r>
              <a:rPr lang="cs-CZ" dirty="0"/>
              <a:t>, které můžete ztratit, zapomenout na meetingu nebo vyprat v kapse bezpečné určitě není. Externí disky, byť trochu bytelnější, také dobrou volbou nejsou. Pokud disk selže nebo Vám jej někdo ukradne z </a:t>
            </a:r>
            <a:r>
              <a:rPr lang="cs-CZ" dirty="0" err="1"/>
              <a:t>podstolu</a:t>
            </a:r>
            <a:r>
              <a:rPr lang="cs-CZ" dirty="0"/>
              <a:t> či skřínky v kanceláři, tak už data nikdy nedostanete zpět. </a:t>
            </a:r>
            <a:r>
              <a:rPr lang="cs-CZ" dirty="0" err="1"/>
              <a:t>NASka</a:t>
            </a:r>
            <a:r>
              <a:rPr lang="cs-CZ" dirty="0"/>
              <a:t> je sice asi nejlepším řešením z dosud zmíněných, ale také není ideální. Lze nastavit aspoň zálohování dat a máte data na více mediích, ale disky a vaše zálohy jsou stále na jednom místě uvnitř NAS. Pokud data chcete mít opravdu bezpečná a máte jich v řádech TB, doporučujeme si zažádat o infrastrukturu IT.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2373D1-284D-4614-8FC7-4D1B97B4AA0E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29122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S fyzickými úložišti souvisí zálohování a zásady, jak udržovat data v bezpečí. První z takových zásad je dělat zálohy a dělat je pravidelně. Tyto zálohy by měly být jak na jiném médiu (druhý disk), tak by se neměly nacházet ve stejné geografické lokaci. Přístup k datům by měl být vždy omezen, jak přístupem do místnosti s daty, tak i zabezpečením samotného média v místnosti. (nemít </a:t>
            </a:r>
            <a:r>
              <a:rPr lang="cs-CZ" dirty="0" err="1"/>
              <a:t>NASku</a:t>
            </a:r>
            <a:r>
              <a:rPr lang="cs-CZ" dirty="0"/>
              <a:t> pod stolem, ale aspoň zamknutou v nějaké skříňce). To jsou právě výhody využití služeb OIT, kdy se o tyhle aspekty vůbec nemusíte starat. Pokud ale přeci jenom NAS už v kanceláři máte měli byste aspoň zaručit bezpečí vašich dat minimálně dle RAID 5.</a:t>
            </a:r>
          </a:p>
          <a:p>
            <a:endParaRPr lang="cs-CZ" dirty="0"/>
          </a:p>
          <a:p>
            <a:r>
              <a:rPr lang="cs-CZ" dirty="0"/>
              <a:t>Co je vlastně RAID? </a:t>
            </a:r>
          </a:p>
          <a:p>
            <a:r>
              <a:rPr lang="cs-CZ" b="0" dirty="0"/>
              <a:t>RAID je redundantní zapojení disku např. 4 HDD v NAS. Existuje různé označení RAID, čím vyšší číslo tím většinou složitější systém. Nejzákladnější je RAID 0, který není ani mezi zálohování moc počítán. Data se ukládají na střídačku na 2 disky a když se jeden rozbije, tak tyto data ztratíte. Jediné k čemu to napomáhá tak je rychlost čtení/zápis dat. RAID 1 je klasická kopie 1:1, kde jasnou nevýhodou je zabrání 50% vašeho místa zálohou. Nejpoužívanější je RAID 5, který se dá použít se třemi a více disky, kdy „zálohy“ (=kontrolní výpočty) zabírají z celkové kapacity vždy kapacitu jednoho největšího disku. Tedy v příkladu na obrázku máme 4 disky a vidíme 4 parity, z kterých je možné data zrekonstruovat. Toto nastavení je odolné proti ztrátě jednoho disku. Na mnoho NAS je i software, který pomáhá s nastavením záloh 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2373D1-284D-4614-8FC7-4D1B97B4AA0E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43030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Univerzita má samozřejmě své vlastní kapacity, které jsou však už rozděleny pro poskytované řešení jako jsou např. dokumentový server, disk </a:t>
            </a:r>
            <a:r>
              <a:rPr lang="cs-CZ" dirty="0" err="1"/>
              <a:t>mendelu</a:t>
            </a:r>
            <a:r>
              <a:rPr lang="cs-CZ" dirty="0"/>
              <a:t> nebo </a:t>
            </a:r>
            <a:r>
              <a:rPr lang="cs-CZ" dirty="0" err="1"/>
              <a:t>fix.mendelu</a:t>
            </a:r>
            <a:r>
              <a:rPr lang="cs-CZ" dirty="0"/>
              <a:t>, o kterých budeme mluvit později. Pokud potřebujete prostor nad kapacitu těchto řešení, pak se dostáváme do sféry placených služeb OIT, kdy si vyhradíte z projektu finance na nákup a provoz vlastního úložiště. Cena se odvíjí od kvality, bezpečnosti a kapacity, kterou požadujete. Uvědomte si, že u velkých výzkumů, kde potřebujete takové množství dat, že se nevejdete pod stálá řešení bude určitě potřeba i záloha, čímž se kapacita značně navýší. Získáte však řešení, které bude splňovat podmínky bezpečného zálohování, ke kterému bude omezený přístup a bude nastaveno dle vašich potřeb, ať už to bude sdílení mezi kolegy nebo vzdálené přístupy pro externisty. Po skončení projektu prostor nezmizí, dalo by se domluvit třeba i přechod na levnější pásky pro archivaci a migrace starých dat. Úložiště, pak budete mít připravené pro další projekt. </a:t>
            </a:r>
          </a:p>
          <a:p>
            <a:r>
              <a:rPr lang="cs-CZ" dirty="0"/>
              <a:t>--------------------------</a:t>
            </a:r>
          </a:p>
          <a:p>
            <a:r>
              <a:rPr lang="cs-CZ" dirty="0"/>
              <a:t>Nevýhody tohoto řešení? Je to placené, musíte aspoň měsíc-dva dopředu (než bude třeba vědět finance na váš projekt) podat žádost a domluvit si schůzku na OIT s infrastrukturou. Do žádosti vyplníte např. jakou kapacitu potřebujete, bude kapacita nabývat postupně, jaké přístupy budete chtít (sdílení mimo univerzitu), jakou rychlost na přenos dat požadujete, o jaký typ dat se jedná a kategorii atd. Ale nebojte se, na schůzce se další potřebné požadavky, i které Vás dopředu nenapadli, projednají. Do 14 dnů byste měli dostat cenovou nabídku.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2373D1-284D-4614-8FC7-4D1B97B4AA0E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44110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Pokud potřebujete řádově </a:t>
            </a:r>
            <a:r>
              <a:rPr lang="cs-CZ" dirty="0" err="1"/>
              <a:t>GiB</a:t>
            </a:r>
            <a:r>
              <a:rPr lang="cs-CZ" dirty="0"/>
              <a:t> můžete si na OIT požádat o datové úložiště pro projektové stránky. Jednotky </a:t>
            </a:r>
            <a:r>
              <a:rPr lang="cs-CZ" dirty="0" err="1"/>
              <a:t>TiB</a:t>
            </a:r>
            <a:r>
              <a:rPr lang="cs-CZ" dirty="0"/>
              <a:t> bohužel nejsou možné. Je to stejný formulář, jak žádost u serverů. Pokud nepotřebujete WWW stránky, tak Vám stačí pouze toto a jak se připojit zjistíte zase na stránkách </a:t>
            </a:r>
            <a:r>
              <a:rPr lang="cs-CZ" dirty="0" err="1"/>
              <a:t>tech.mendelu</a:t>
            </a:r>
            <a:r>
              <a:rPr lang="cs-CZ" dirty="0"/>
              <a:t>-&gt;služby OIT-&gt; úložiště a jejich využití</a:t>
            </a:r>
          </a:p>
          <a:p>
            <a:r>
              <a:rPr lang="cs-CZ" dirty="0"/>
              <a:t>FIX MENDELU -&gt; po zažádání je pak možný přístup k vašemu úložišti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2373D1-284D-4614-8FC7-4D1B97B4AA0E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82887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2373D1-284D-4614-8FC7-4D1B97B4AA0E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9432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7213" y="5773738"/>
            <a:ext cx="253682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ál 3"/>
          <p:cNvSpPr/>
          <p:nvPr/>
        </p:nvSpPr>
        <p:spPr>
          <a:xfrm>
            <a:off x="919163" y="468313"/>
            <a:ext cx="5921375" cy="5921375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8673" y="1581150"/>
            <a:ext cx="9749327" cy="3922341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 algn="l">
              <a:defRPr sz="5000" b="1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9147175" y="330200"/>
            <a:ext cx="2601913" cy="1250950"/>
          </a:xfrm>
          <a:prstGeom prst="rect">
            <a:avLst/>
          </a:prstGeom>
        </p:spPr>
        <p:txBody>
          <a:bodyPr anchor="t" anchorCtr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2000" b="1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E772F351-68CC-4855-AB06-CD59A36888F2}" type="datetimeFigureOut">
              <a:rPr lang="cs-CZ"/>
              <a:pPr>
                <a:defRPr/>
              </a:pPr>
              <a:t>06.05.2024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6498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7150" y="6103938"/>
            <a:ext cx="1690688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419101"/>
            <a:ext cx="10934700" cy="619125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5"/>
          </p:nvPr>
        </p:nvSpPr>
        <p:spPr>
          <a:xfrm>
            <a:off x="885823" y="1193099"/>
            <a:ext cx="10863265" cy="5014912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6"/>
          </p:nvPr>
        </p:nvSpPr>
        <p:spPr>
          <a:xfrm>
            <a:off x="2076450" y="6300788"/>
            <a:ext cx="60769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7"/>
          </p:nvPr>
        </p:nvSpPr>
        <p:spPr>
          <a:xfrm>
            <a:off x="885825" y="6300788"/>
            <a:ext cx="10477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ADAE163-4E25-4DB0-A723-8FA62CE9B3E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974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7150" y="6103938"/>
            <a:ext cx="1690688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419101"/>
            <a:ext cx="10934700" cy="619125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sz="quarter" idx="16"/>
          </p:nvPr>
        </p:nvSpPr>
        <p:spPr>
          <a:xfrm>
            <a:off x="885825" y="1219200"/>
            <a:ext cx="10934700" cy="49895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7"/>
          </p:nvPr>
        </p:nvSpPr>
        <p:spPr>
          <a:xfrm>
            <a:off x="2076450" y="6300788"/>
            <a:ext cx="60769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8"/>
          </p:nvPr>
        </p:nvSpPr>
        <p:spPr>
          <a:xfrm>
            <a:off x="885825" y="6300788"/>
            <a:ext cx="10477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A0DA34F-CB9D-48AB-9440-0A8A918E22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89099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7150" y="6103938"/>
            <a:ext cx="1690688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Zástupný symbol pro obsah 2"/>
          <p:cNvSpPr>
            <a:spLocks noGrp="1"/>
          </p:cNvSpPr>
          <p:nvPr>
            <p:ph idx="1"/>
          </p:nvPr>
        </p:nvSpPr>
        <p:spPr>
          <a:xfrm>
            <a:off x="885824" y="1169986"/>
            <a:ext cx="6667501" cy="5014913"/>
          </a:xfrm>
          <a:prstGeom prst="rect">
            <a:avLst/>
          </a:prstGeom>
        </p:spPr>
        <p:txBody>
          <a:bodyPr lIns="0" tIns="0" rIns="0" bIns="0"/>
          <a:lstStyle>
            <a:lvl2pPr marL="685800" indent="-228600">
              <a:buSzPct val="100000"/>
              <a:buFont typeface="Arial" panose="020B0604020202020204" pitchFamily="34" charset="0"/>
              <a:buChar char="●"/>
              <a:defRPr/>
            </a:lvl2pPr>
            <a:lvl3pPr marL="1143000" indent="-228600">
              <a:buClr>
                <a:schemeClr val="tx1"/>
              </a:buClr>
              <a:buFont typeface="Arial" panose="020B0604020202020204" pitchFamily="34" charset="0"/>
              <a:buChar char="•"/>
              <a:defRPr/>
            </a:lvl3pPr>
            <a:lvl4pPr marL="1600200" indent="-228600">
              <a:buClr>
                <a:schemeClr val="tx1"/>
              </a:buClr>
              <a:buFont typeface="Arial" panose="020B0604020202020204" pitchFamily="34" charset="0"/>
              <a:buChar char="•"/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14" name="Zástupný symbol pro obrázek 2"/>
          <p:cNvSpPr>
            <a:spLocks noGrp="1"/>
          </p:cNvSpPr>
          <p:nvPr>
            <p:ph type="pic" idx="13"/>
          </p:nvPr>
        </p:nvSpPr>
        <p:spPr>
          <a:xfrm>
            <a:off x="7743825" y="1169986"/>
            <a:ext cx="4005263" cy="50149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cs-CZ" noProof="0" dirty="0"/>
          </a:p>
        </p:txBody>
      </p:sp>
      <p:sp>
        <p:nvSpPr>
          <p:cNvPr id="17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419101"/>
            <a:ext cx="10863263" cy="619125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5"/>
          </p:nvPr>
        </p:nvSpPr>
        <p:spPr>
          <a:xfrm>
            <a:off x="2076450" y="6300788"/>
            <a:ext cx="60769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6"/>
          </p:nvPr>
        </p:nvSpPr>
        <p:spPr>
          <a:xfrm>
            <a:off x="885825" y="6300788"/>
            <a:ext cx="10477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51BA2B9-B32B-4A2E-9D70-E1084EEF423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084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7150" y="6103938"/>
            <a:ext cx="1690688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85823" y="1200150"/>
            <a:ext cx="4972052" cy="4976813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16" name="Zástupný symbol pro obsah 15"/>
          <p:cNvSpPr>
            <a:spLocks noGrp="1"/>
          </p:cNvSpPr>
          <p:nvPr>
            <p:ph sz="quarter" idx="13"/>
          </p:nvPr>
        </p:nvSpPr>
        <p:spPr>
          <a:xfrm>
            <a:off x="6115051" y="1200150"/>
            <a:ext cx="5634038" cy="49768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419101"/>
            <a:ext cx="10934700" cy="619125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5"/>
          </p:nvPr>
        </p:nvSpPr>
        <p:spPr>
          <a:xfrm>
            <a:off x="2076450" y="6300788"/>
            <a:ext cx="60769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6"/>
          </p:nvPr>
        </p:nvSpPr>
        <p:spPr>
          <a:xfrm>
            <a:off x="885825" y="6300788"/>
            <a:ext cx="10477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4BDFE18-1011-4B40-B56B-63C319172A1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74092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7150" y="6103938"/>
            <a:ext cx="1690688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85821" y="1681163"/>
            <a:ext cx="5111754" cy="82391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85821" y="2505075"/>
            <a:ext cx="5111754" cy="3684588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419101"/>
            <a:ext cx="10934700" cy="619125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5"/>
          </p:nvPr>
        </p:nvSpPr>
        <p:spPr>
          <a:xfrm>
            <a:off x="2076450" y="6300788"/>
            <a:ext cx="60769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6"/>
          </p:nvPr>
        </p:nvSpPr>
        <p:spPr>
          <a:xfrm>
            <a:off x="885825" y="6300788"/>
            <a:ext cx="10477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2D9810E-6AE0-4FFC-A3E4-522951049F0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17667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7150" y="6103938"/>
            <a:ext cx="1690688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Zástupný symbol pro graf 9"/>
          <p:cNvSpPr>
            <a:spLocks noGrp="1"/>
          </p:cNvSpPr>
          <p:nvPr>
            <p:ph type="chart" sz="quarter" idx="13"/>
          </p:nvPr>
        </p:nvSpPr>
        <p:spPr>
          <a:xfrm>
            <a:off x="885825" y="1447800"/>
            <a:ext cx="5410200" cy="4600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noProof="0"/>
              <a:t>Kliknutím na ikonu přidáte graf.</a:t>
            </a:r>
          </a:p>
        </p:txBody>
      </p:sp>
      <p:sp>
        <p:nvSpPr>
          <p:cNvPr id="11" name="Zástupný symbol pro graf 9"/>
          <p:cNvSpPr>
            <a:spLocks noGrp="1"/>
          </p:cNvSpPr>
          <p:nvPr>
            <p:ph type="chart" sz="quarter" idx="14"/>
          </p:nvPr>
        </p:nvSpPr>
        <p:spPr>
          <a:xfrm>
            <a:off x="6524624" y="1447800"/>
            <a:ext cx="5295899" cy="4600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noProof="0"/>
              <a:t>Kliknutím na ikonu přidáte graf.</a:t>
            </a:r>
          </a:p>
        </p:txBody>
      </p:sp>
      <p:sp>
        <p:nvSpPr>
          <p:cNvPr id="12" name="Zástupný symbol pro text 17"/>
          <p:cNvSpPr>
            <a:spLocks noGrp="1"/>
          </p:cNvSpPr>
          <p:nvPr>
            <p:ph type="body" sz="quarter" idx="15"/>
          </p:nvPr>
        </p:nvSpPr>
        <p:spPr>
          <a:xfrm>
            <a:off x="885825" y="419101"/>
            <a:ext cx="10934700" cy="619125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6"/>
          </p:nvPr>
        </p:nvSpPr>
        <p:spPr>
          <a:xfrm>
            <a:off x="2076450" y="6300788"/>
            <a:ext cx="60769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7"/>
          </p:nvPr>
        </p:nvSpPr>
        <p:spPr>
          <a:xfrm>
            <a:off x="885825" y="6300788"/>
            <a:ext cx="10477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F54D6F9-1577-42C1-9845-7286A6FE92F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1646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ová strán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461963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1504950"/>
            <a:ext cx="10934700" cy="3810000"/>
          </a:xfrm>
          <a:prstGeom prst="rect">
            <a:avLst/>
          </a:prstGeom>
        </p:spPr>
        <p:txBody>
          <a:bodyPr lIns="0" tIns="0" rIns="0" bIns="0"/>
          <a:lstStyle>
            <a:lvl1pPr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11002927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ová stránka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461963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8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1504950"/>
            <a:ext cx="10934700" cy="3810000"/>
          </a:xfrm>
          <a:prstGeom prst="rect">
            <a:avLst/>
          </a:prstGeom>
        </p:spPr>
        <p:txBody>
          <a:bodyPr lIns="0" tIns="0" rIns="0" bIns="0"/>
          <a:lstStyle>
            <a:lvl1pPr>
              <a:defRPr sz="4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1043397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7150" y="6103938"/>
            <a:ext cx="1690688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Zástupný symbol pro obrázek 11"/>
          <p:cNvSpPr>
            <a:spLocks noGrp="1"/>
          </p:cNvSpPr>
          <p:nvPr>
            <p:ph type="pic" sz="quarter" idx="13"/>
          </p:nvPr>
        </p:nvSpPr>
        <p:spPr>
          <a:xfrm>
            <a:off x="885823" y="1343025"/>
            <a:ext cx="5772152" cy="47720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14" name="Zástupný symbol pro obrázek 13"/>
          <p:cNvSpPr>
            <a:spLocks noGrp="1"/>
          </p:cNvSpPr>
          <p:nvPr>
            <p:ph type="pic" sz="quarter" idx="14"/>
          </p:nvPr>
        </p:nvSpPr>
        <p:spPr>
          <a:xfrm>
            <a:off x="6810375" y="1343025"/>
            <a:ext cx="4962525" cy="220027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15" name="Zástupný symbol pro obrázek 13"/>
          <p:cNvSpPr>
            <a:spLocks noGrp="1"/>
          </p:cNvSpPr>
          <p:nvPr>
            <p:ph type="pic" sz="quarter" idx="15"/>
          </p:nvPr>
        </p:nvSpPr>
        <p:spPr>
          <a:xfrm>
            <a:off x="6810374" y="3767137"/>
            <a:ext cx="4962526" cy="234791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16" name="Zástupný symbol pro text 17"/>
          <p:cNvSpPr>
            <a:spLocks noGrp="1"/>
          </p:cNvSpPr>
          <p:nvPr>
            <p:ph type="body" sz="quarter" idx="16"/>
          </p:nvPr>
        </p:nvSpPr>
        <p:spPr>
          <a:xfrm>
            <a:off x="885825" y="419101"/>
            <a:ext cx="10934700" cy="619125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7"/>
          </p:nvPr>
        </p:nvSpPr>
        <p:spPr>
          <a:xfrm>
            <a:off x="2076450" y="6300788"/>
            <a:ext cx="60769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8"/>
          </p:nvPr>
        </p:nvSpPr>
        <p:spPr>
          <a:xfrm>
            <a:off x="885825" y="6300788"/>
            <a:ext cx="10477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A7F711A-5A84-454D-BB86-B9BA24DB1EA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99982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ě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7213" y="5773738"/>
            <a:ext cx="253682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Zástupný symbol pro text 17"/>
          <p:cNvSpPr>
            <a:spLocks noGrp="1"/>
          </p:cNvSpPr>
          <p:nvPr>
            <p:ph type="body" sz="quarter" idx="15"/>
          </p:nvPr>
        </p:nvSpPr>
        <p:spPr>
          <a:xfrm>
            <a:off x="885825" y="1543050"/>
            <a:ext cx="10934700" cy="3960442"/>
          </a:xfrm>
          <a:prstGeom prst="rect">
            <a:avLst/>
          </a:prstGeom>
        </p:spPr>
        <p:txBody>
          <a:bodyPr lIns="0" tIns="0" rIns="0" bIns="0"/>
          <a:lstStyle>
            <a:lvl1pPr>
              <a:defRPr sz="4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858055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7213" y="5773738"/>
            <a:ext cx="253682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ál 3"/>
          <p:cNvSpPr/>
          <p:nvPr/>
        </p:nvSpPr>
        <p:spPr>
          <a:xfrm>
            <a:off x="919163" y="468313"/>
            <a:ext cx="5921375" cy="5921375"/>
          </a:xfrm>
          <a:prstGeom prst="ellipse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8673" y="1581150"/>
            <a:ext cx="9749327" cy="3922341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 algn="l">
              <a:defRPr sz="5000" b="1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9147175" y="330200"/>
            <a:ext cx="2601913" cy="1250950"/>
          </a:xfrm>
          <a:prstGeom prst="rect">
            <a:avLst/>
          </a:prstGeom>
        </p:spPr>
        <p:txBody>
          <a:bodyPr anchor="t" anchorCtr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2000" b="1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E772F351-68CC-4855-AB06-CD59A36888F2}" type="datetimeFigureOut">
              <a:rPr lang="cs-CZ"/>
              <a:pPr>
                <a:defRPr/>
              </a:pPr>
              <a:t>06.05.2024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071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310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ál 2"/>
          <p:cNvSpPr/>
          <p:nvPr/>
        </p:nvSpPr>
        <p:spPr>
          <a:xfrm>
            <a:off x="919163" y="468313"/>
            <a:ext cx="5921375" cy="5921375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5563" y="5597525"/>
            <a:ext cx="1722437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8673" y="1581150"/>
            <a:ext cx="9749327" cy="3922341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 algn="l">
              <a:defRPr sz="5000" b="1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9147175" y="330200"/>
            <a:ext cx="2601913" cy="1250950"/>
          </a:xfrm>
          <a:prstGeom prst="rect">
            <a:avLst/>
          </a:prstGeom>
        </p:spPr>
        <p:txBody>
          <a:bodyPr anchor="t" anchorCtr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2000" b="1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85B3A3F2-D1CC-48D0-A12B-1851E551707E}" type="datetimeFigureOut">
              <a:rPr lang="cs-CZ"/>
              <a:pPr>
                <a:defRPr/>
              </a:pPr>
              <a:t>06.05.2024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7768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ál 2"/>
          <p:cNvSpPr/>
          <p:nvPr/>
        </p:nvSpPr>
        <p:spPr>
          <a:xfrm>
            <a:off x="919163" y="468313"/>
            <a:ext cx="5921375" cy="5921375"/>
          </a:xfrm>
          <a:prstGeom prst="ellipse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5563" y="5597525"/>
            <a:ext cx="1722437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8673" y="1581150"/>
            <a:ext cx="9749327" cy="3922341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 algn="l">
              <a:defRPr sz="5000" b="1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9147175" y="330200"/>
            <a:ext cx="2601913" cy="1250950"/>
          </a:xfrm>
          <a:prstGeom prst="rect">
            <a:avLst/>
          </a:prstGeom>
        </p:spPr>
        <p:txBody>
          <a:bodyPr anchor="t" anchorCtr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2000" b="1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85B3A3F2-D1CC-48D0-A12B-1851E551707E}" type="datetimeFigureOut">
              <a:rPr lang="cs-CZ"/>
              <a:pPr>
                <a:defRPr/>
              </a:pPr>
              <a:t>06.05.2024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2078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461963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919163" y="468313"/>
            <a:ext cx="5921375" cy="59213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1975" y="5827713"/>
            <a:ext cx="2538413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8673" y="1581150"/>
            <a:ext cx="9749327" cy="3922341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 algn="l">
              <a:defRPr sz="5000" b="1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9147175" y="330200"/>
            <a:ext cx="2601913" cy="1250950"/>
          </a:xfrm>
          <a:prstGeom prst="rect">
            <a:avLst/>
          </a:prstGeom>
        </p:spPr>
        <p:txBody>
          <a:bodyPr anchor="t" anchorCtr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2000" b="1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F757CBF8-5154-426B-BC3E-2BD991AA6192}" type="datetimeFigureOut">
              <a:rPr lang="cs-CZ"/>
              <a:pPr>
                <a:defRPr/>
              </a:pPr>
              <a:t>06.05.2024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5256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461963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919163" y="468313"/>
            <a:ext cx="5921375" cy="59213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5563" y="5588000"/>
            <a:ext cx="1722437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8673" y="1581150"/>
            <a:ext cx="9749327" cy="3922341"/>
          </a:xfrm>
          <a:prstGeom prst="rect">
            <a:avLst/>
          </a:prstGeom>
        </p:spPr>
        <p:txBody>
          <a:bodyPr lIns="0" rIns="0" anchor="ctr" anchorCtr="0">
            <a:normAutofit/>
          </a:bodyPr>
          <a:lstStyle>
            <a:lvl1pPr algn="l">
              <a:defRPr sz="5000" b="1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9147175" y="330200"/>
            <a:ext cx="2601913" cy="1250950"/>
          </a:xfrm>
          <a:prstGeom prst="rect">
            <a:avLst/>
          </a:prstGeom>
        </p:spPr>
        <p:txBody>
          <a:bodyPr anchor="t" anchorCtr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2000" b="1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E1859064-6538-4838-AF21-FEE50C63B099}" type="datetimeFigureOut">
              <a:rPr lang="cs-CZ"/>
              <a:pPr>
                <a:defRPr/>
              </a:pPr>
              <a:t>06.05.2024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3417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7150" y="6103938"/>
            <a:ext cx="1690688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419101"/>
            <a:ext cx="10934700" cy="619125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1455626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zápat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7150" y="6103938"/>
            <a:ext cx="1690688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419101"/>
            <a:ext cx="10934700" cy="619125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5"/>
          </p:nvPr>
        </p:nvSpPr>
        <p:spPr>
          <a:xfrm>
            <a:off x="2076450" y="6300788"/>
            <a:ext cx="60769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6"/>
          </p:nvPr>
        </p:nvSpPr>
        <p:spPr>
          <a:xfrm>
            <a:off x="885825" y="6300788"/>
            <a:ext cx="10477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5900986-B68E-4026-9480-EF1A80DE5C4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3745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7150" y="6103938"/>
            <a:ext cx="1690688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85824" y="1169986"/>
            <a:ext cx="10863264" cy="5014913"/>
          </a:xfrm>
          <a:prstGeom prst="rect">
            <a:avLst/>
          </a:prstGeom>
        </p:spPr>
        <p:txBody>
          <a:bodyPr lIns="0" tIns="0" rIns="0" bIns="0"/>
          <a:lstStyle>
            <a:lvl2pPr marL="685800" indent="-228600">
              <a:buSzPct val="100000"/>
              <a:buFont typeface="Arial" panose="020B0604020202020204" pitchFamily="34" charset="0"/>
              <a:buChar char="●"/>
              <a:defRPr/>
            </a:lvl2pPr>
            <a:lvl3pPr marL="1143000" indent="-228600">
              <a:buClr>
                <a:schemeClr val="tx1"/>
              </a:buClr>
              <a:buFont typeface="Arial" panose="020B0604020202020204" pitchFamily="34" charset="0"/>
              <a:buChar char="•"/>
              <a:defRPr/>
            </a:lvl3pPr>
            <a:lvl4pPr marL="1600200" indent="-228600">
              <a:buClr>
                <a:schemeClr val="tx1"/>
              </a:buClr>
              <a:buFont typeface="Arial" panose="020B0604020202020204" pitchFamily="34" charset="0"/>
              <a:buChar char="•"/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11" name="Zástupný symbol pro text 17"/>
          <p:cNvSpPr>
            <a:spLocks noGrp="1"/>
          </p:cNvSpPr>
          <p:nvPr>
            <p:ph type="body" sz="quarter" idx="14"/>
          </p:nvPr>
        </p:nvSpPr>
        <p:spPr>
          <a:xfrm>
            <a:off x="885825" y="419101"/>
            <a:ext cx="10934700" cy="619125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5"/>
          </p:nvPr>
        </p:nvSpPr>
        <p:spPr>
          <a:xfrm>
            <a:off x="2076450" y="6300788"/>
            <a:ext cx="60769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>
          <a:xfrm>
            <a:off x="885825" y="6300788"/>
            <a:ext cx="104775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2544C25-5A0D-46BA-8C09-FFE2073BB44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695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0"/>
            <a:ext cx="461963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28" r:id="rId2"/>
    <p:sldLayoutId id="2147483712" r:id="rId3"/>
    <p:sldLayoutId id="2147483729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  <p:sldLayoutId id="2147483726" r:id="rId18"/>
    <p:sldLayoutId id="2147483727" r:id="rId19"/>
    <p:sldLayoutId id="2147483730" r:id="rId20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algn="l" rtl="0" eaLnBrk="1" fontAlgn="base" hangingPunct="1">
        <a:spcBef>
          <a:spcPts val="1000"/>
        </a:spcBef>
        <a:spcAft>
          <a:spcPct val="0"/>
        </a:spcAft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spcBef>
          <a:spcPts val="5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ts val="5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ts val="5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ts val="5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is.mendelu.cz/auth/dok_server/slozka.pl?id=33352;download=78591" TargetMode="External"/><Relationship Id="rId3" Type="http://schemas.openxmlformats.org/officeDocument/2006/relationships/image" Target="../media/image35.png"/><Relationship Id="rId7" Type="http://schemas.openxmlformats.org/officeDocument/2006/relationships/hyperlink" Target="https://tech.mendelu.cz/24980-pripojeni-k-serveru-disk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38.svg"/><Relationship Id="rId5" Type="http://schemas.openxmlformats.org/officeDocument/2006/relationships/image" Target="../media/image37.png"/><Relationship Id="rId4" Type="http://schemas.openxmlformats.org/officeDocument/2006/relationships/image" Target="../media/image36.sv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sv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Relationship Id="rId4" Type="http://schemas.openxmlformats.org/officeDocument/2006/relationships/hyperlink" Target="https://www.google.com/intl/cs/drive/terms-of-service/archived/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uvis.mendelu.cz/data-management-plan" TargetMode="External"/><Relationship Id="rId2" Type="http://schemas.openxmlformats.org/officeDocument/2006/relationships/hyperlink" Target="https://online.hbs.edu/blog/post/data-life-cycle" TargetMode="External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8.png"/><Relationship Id="rId5" Type="http://schemas.openxmlformats.org/officeDocument/2006/relationships/hyperlink" Target="https://rdmkit.elixir-europe.org/data_life_cycle" TargetMode="Externa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hyperlink" Target="https://uvis.mendelu.cz/vyzkumna-data" TargetMode="External"/><Relationship Id="rId7" Type="http://schemas.openxmlformats.org/officeDocument/2006/relationships/image" Target="../media/image12.png"/><Relationship Id="rId2" Type="http://schemas.openxmlformats.org/officeDocument/2006/relationships/hyperlink" Target="https://uvis.mendelu.cz/tipy-pro-spravu-vyzkumnych-dat" TargetMode="External"/><Relationship Id="rId1" Type="http://schemas.openxmlformats.org/officeDocument/2006/relationships/slideLayout" Target="../slideLayouts/slideLayout20.xml"/><Relationship Id="rId6" Type="http://schemas.openxmlformats.org/officeDocument/2006/relationships/hyperlink" Target="https://uvis.mendelu.cz/uloziste" TargetMode="External"/><Relationship Id="rId5" Type="http://schemas.openxmlformats.org/officeDocument/2006/relationships/hyperlink" Target="https://uvis.mendelu.cz/data-management-plan" TargetMode="External"/><Relationship Id="rId4" Type="http://schemas.openxmlformats.org/officeDocument/2006/relationships/hyperlink" Target="https://uvis.mendelu.cz/dokumentace-vyzkumnych-dat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uvis.mendelu.cz/uloziste" TargetMode="External"/><Relationship Id="rId7" Type="http://schemas.openxmlformats.org/officeDocument/2006/relationships/image" Target="../media/image15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4.png"/><Relationship Id="rId5" Type="http://schemas.openxmlformats.org/officeDocument/2006/relationships/hyperlink" Target="https://tech.mendelu.cz/35210-sluzby-oit" TargetMode="External"/><Relationship Id="rId4" Type="http://schemas.openxmlformats.org/officeDocument/2006/relationships/hyperlink" Target="https://tech.mendelu.cz/35217-uloziste-a-jejich-vyuziti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4" Type="http://schemas.openxmlformats.org/officeDocument/2006/relationships/image" Target="../media/image17.sv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svg"/><Relationship Id="rId3" Type="http://schemas.openxmlformats.org/officeDocument/2006/relationships/image" Target="../media/image22.jpg"/><Relationship Id="rId7" Type="http://schemas.openxmlformats.org/officeDocument/2006/relationships/image" Target="../media/image26.png"/><Relationship Id="rId12" Type="http://schemas.openxmlformats.org/officeDocument/2006/relationships/image" Target="../media/image31.sv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25.jpg"/><Relationship Id="rId11" Type="http://schemas.openxmlformats.org/officeDocument/2006/relationships/image" Target="../media/image30.png"/><Relationship Id="rId5" Type="http://schemas.openxmlformats.org/officeDocument/2006/relationships/image" Target="../media/image24.jpg"/><Relationship Id="rId10" Type="http://schemas.openxmlformats.org/officeDocument/2006/relationships/image" Target="../media/image29.svg"/><Relationship Id="rId4" Type="http://schemas.openxmlformats.org/officeDocument/2006/relationships/image" Target="../media/image23.jpg"/><Relationship Id="rId9" Type="http://schemas.openxmlformats.org/officeDocument/2006/relationships/image" Target="../media/image2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commons.wikimedia.org/w/index.php?curid=1509075" TargetMode="External"/><Relationship Id="rId3" Type="http://schemas.openxmlformats.org/officeDocument/2006/relationships/image" Target="../media/image32.png"/><Relationship Id="rId7" Type="http://schemas.openxmlformats.org/officeDocument/2006/relationships/hyperlink" Target="https://commons.wikimedia.org/w/index.php?curid=1509082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Relationship Id="rId6" Type="http://schemas.openxmlformats.org/officeDocument/2006/relationships/hyperlink" Target="https://commons.wikimedia.org/w/index.php?curid=1509158" TargetMode="Externa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057275" y="-1195387"/>
            <a:ext cx="3779109" cy="4621511"/>
            <a:chOff x="0" y="0"/>
            <a:chExt cx="5374733" cy="6572816"/>
          </a:xfrm>
        </p:grpSpPr>
        <p:grpSp>
          <p:nvGrpSpPr>
            <p:cNvPr id="3" name="Group 3"/>
            <p:cNvGrpSpPr/>
            <p:nvPr/>
          </p:nvGrpSpPr>
          <p:grpSpPr>
            <a:xfrm>
              <a:off x="0" y="0"/>
              <a:ext cx="5374733" cy="5374733"/>
              <a:chOff x="0" y="0"/>
              <a:chExt cx="6350000" cy="6350000"/>
            </a:xfrm>
          </p:grpSpPr>
          <p:sp>
            <p:nvSpPr>
              <p:cNvPr id="4" name="Freeform 4"/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D9B93E"/>
              </a:solidFill>
            </p:spPr>
          </p:sp>
        </p:grpSp>
        <p:sp>
          <p:nvSpPr>
            <p:cNvPr id="5" name="AutoShape 5"/>
            <p:cNvSpPr/>
            <p:nvPr/>
          </p:nvSpPr>
          <p:spPr>
            <a:xfrm>
              <a:off x="1214723" y="2828807"/>
              <a:ext cx="83200" cy="3744009"/>
            </a:xfrm>
            <a:prstGeom prst="rect">
              <a:avLst/>
            </a:prstGeom>
            <a:solidFill>
              <a:srgbClr val="050707"/>
            </a:solidFill>
          </p:spPr>
        </p:sp>
        <p:sp>
          <p:nvSpPr>
            <p:cNvPr id="6" name="AutoShape 6"/>
            <p:cNvSpPr/>
            <p:nvPr/>
          </p:nvSpPr>
          <p:spPr>
            <a:xfrm>
              <a:off x="1630724" y="2329606"/>
              <a:ext cx="83200" cy="3744009"/>
            </a:xfrm>
            <a:prstGeom prst="rect">
              <a:avLst/>
            </a:prstGeom>
            <a:solidFill>
              <a:srgbClr val="050707"/>
            </a:solidFill>
          </p:spPr>
        </p:sp>
      </p:grpSp>
      <p:sp>
        <p:nvSpPr>
          <p:cNvPr id="7" name="TextBox 7"/>
          <p:cNvSpPr txBox="1"/>
          <p:nvPr/>
        </p:nvSpPr>
        <p:spPr>
          <a:xfrm>
            <a:off x="5390951" y="712040"/>
            <a:ext cx="4762700" cy="2725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2194"/>
              </a:lnSpc>
            </a:pPr>
            <a:endParaRPr lang="en-US" b="1" spc="83">
              <a:solidFill>
                <a:srgbClr val="050707"/>
              </a:solidFill>
              <a:latin typeface="Calibri"/>
              <a:ea typeface="Calibri"/>
              <a:cs typeface="Calibri"/>
            </a:endParaRPr>
          </a:p>
        </p:txBody>
      </p:sp>
      <p:grpSp>
        <p:nvGrpSpPr>
          <p:cNvPr id="8" name="Group 8"/>
          <p:cNvGrpSpPr/>
          <p:nvPr/>
        </p:nvGrpSpPr>
        <p:grpSpPr>
          <a:xfrm>
            <a:off x="1707127" y="3898064"/>
            <a:ext cx="8324711" cy="2825582"/>
            <a:chOff x="-2722548" y="142875"/>
            <a:chExt cx="11839589" cy="4018606"/>
          </a:xfrm>
        </p:grpSpPr>
        <p:sp>
          <p:nvSpPr>
            <p:cNvPr id="9" name="TextBox 9"/>
            <p:cNvSpPr txBox="1"/>
            <p:nvPr/>
          </p:nvSpPr>
          <p:spPr>
            <a:xfrm>
              <a:off x="-2722548" y="142875"/>
              <a:ext cx="11839589" cy="4018606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ctr">
                <a:lnSpc>
                  <a:spcPts val="7500"/>
                </a:lnSpc>
              </a:pPr>
              <a:r>
                <a:rPr lang="en-US" sz="6188" spc="-150">
                  <a:solidFill>
                    <a:srgbClr val="D9B93E"/>
                  </a:solidFill>
                  <a:latin typeface="Calibri"/>
                  <a:ea typeface="Calibri"/>
                  <a:cs typeface="Calibri"/>
                </a:rPr>
                <a:t>ÚLOŽIŠTĚ</a:t>
              </a:r>
              <a:r>
                <a:rPr lang="cs-CZ" sz="6188" spc="-150">
                  <a:solidFill>
                    <a:srgbClr val="D9B93E"/>
                  </a:solidFill>
                  <a:latin typeface="Calibri"/>
                  <a:ea typeface="Calibri"/>
                  <a:cs typeface="Calibri"/>
                </a:rPr>
                <a:t> pro výzkumná data</a:t>
              </a:r>
              <a:endParaRPr lang="en-US" sz="6188" spc="-150">
                <a:solidFill>
                  <a:srgbClr val="D9B93E"/>
                </a:solidFill>
                <a:latin typeface="Calibri"/>
                <a:ea typeface="Calibri"/>
                <a:cs typeface="Calibri"/>
              </a:endParaRPr>
            </a:p>
            <a:p>
              <a:pPr algn="r">
                <a:lnSpc>
                  <a:spcPts val="7500"/>
                </a:lnSpc>
              </a:pPr>
              <a:endParaRPr lang="en-US" sz="6188" spc="-150">
                <a:solidFill>
                  <a:srgbClr val="D9B93E"/>
                </a:solidFill>
                <a:ea typeface="Calibri"/>
                <a:cs typeface="Calibri"/>
              </a:endParaRPr>
            </a:p>
          </p:txBody>
        </p:sp>
        <p:sp>
          <p:nvSpPr>
            <p:cNvPr id="10" name="TextBox 10"/>
            <p:cNvSpPr txBox="1"/>
            <p:nvPr/>
          </p:nvSpPr>
          <p:spPr>
            <a:xfrm>
              <a:off x="2343423" y="3131722"/>
              <a:ext cx="6773618" cy="38757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2194"/>
                </a:lnSpc>
              </a:pPr>
              <a:r>
                <a:rPr lang="cs-CZ" spc="168">
                  <a:solidFill>
                    <a:srgbClr val="050707"/>
                  </a:solidFill>
                  <a:latin typeface="Calibri"/>
                  <a:ea typeface="Calibri"/>
                  <a:cs typeface="Calibri"/>
                </a:rPr>
                <a:t>24.04.2024</a:t>
              </a:r>
              <a:endParaRPr lang="en-US" spc="168">
                <a:solidFill>
                  <a:srgbClr val="050707"/>
                </a:solidFill>
                <a:latin typeface="Calibri"/>
                <a:ea typeface="Calibri"/>
                <a:cs typeface="Calibri"/>
              </a:endParaRPr>
            </a:p>
          </p:txBody>
        </p:sp>
      </p:grpSp>
      <p:pic>
        <p:nvPicPr>
          <p:cNvPr id="11" name="Obrázek 10">
            <a:extLst>
              <a:ext uri="{FF2B5EF4-FFF2-40B4-BE49-F238E27FC236}">
                <a16:creationId xmlns:a16="http://schemas.microsoft.com/office/drawing/2014/main" id="{7769F8C6-ACC0-CB9C-D674-6CC31B2B29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15318" y="362318"/>
            <a:ext cx="2319321" cy="1390448"/>
          </a:xfrm>
          <a:prstGeom prst="rect">
            <a:avLst/>
          </a:prstGeom>
        </p:spPr>
      </p:pic>
      <p:sp>
        <p:nvSpPr>
          <p:cNvPr id="12" name="Obdélník 11">
            <a:extLst>
              <a:ext uri="{FF2B5EF4-FFF2-40B4-BE49-F238E27FC236}">
                <a16:creationId xmlns:a16="http://schemas.microsoft.com/office/drawing/2014/main" id="{E152028B-6E7C-4AA4-963C-D3824B237C0F}"/>
              </a:ext>
            </a:extLst>
          </p:cNvPr>
          <p:cNvSpPr/>
          <p:nvPr/>
        </p:nvSpPr>
        <p:spPr>
          <a:xfrm>
            <a:off x="-74050" y="-68566"/>
            <a:ext cx="597301" cy="6989379"/>
          </a:xfrm>
          <a:prstGeom prst="rect">
            <a:avLst/>
          </a:prstGeom>
          <a:solidFill>
            <a:srgbClr val="D9B9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1">
            <a:extLst>
              <a:ext uri="{FF2B5EF4-FFF2-40B4-BE49-F238E27FC236}">
                <a16:creationId xmlns:a16="http://schemas.microsoft.com/office/drawing/2014/main" id="{A10BFBBD-07E7-4435-BF83-F56B368FCA8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/>
              <a:t>Jak je to s těmi kapacitami na MENDELU?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47D1855-1D52-4196-B982-514B1D54407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 lIns="0" tIns="0" rIns="0" bIns="0" anchor="t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dostupné kapacity jsou bez dalších finančních nákladů s omezením na projekt/člověka</a:t>
            </a:r>
          </a:p>
          <a:p>
            <a:pPr marL="1028700" lvl="1" indent="-342900"/>
            <a:r>
              <a:rPr lang="cs-CZ" dirty="0"/>
              <a:t>dokumentový server</a:t>
            </a:r>
          </a:p>
          <a:p>
            <a:pPr marL="1028700" lvl="1" indent="-342900"/>
            <a:r>
              <a:rPr lang="cs-CZ" dirty="0" err="1"/>
              <a:t>fix.mendelu</a:t>
            </a:r>
            <a:endParaRPr lang="cs-CZ" dirty="0"/>
          </a:p>
          <a:p>
            <a:pPr marL="1028700" lvl="1" indent="-342900"/>
            <a:r>
              <a:rPr lang="cs-CZ" dirty="0"/>
              <a:t>disk MENDELU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pokud chcete interní řešení nad poskytnuté kapacity = </a:t>
            </a:r>
            <a:r>
              <a:rPr lang="cs-CZ" b="1" dirty="0"/>
              <a:t>placené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co si platím neboli co získám?</a:t>
            </a:r>
          </a:p>
          <a:p>
            <a:pPr marL="1028700" lvl="1" indent="-342900"/>
            <a:r>
              <a:rPr lang="cs-CZ" dirty="0"/>
              <a:t>Garantovanou datovou kapacitu, zálohování, roční údržbu, bezpečné univerzitní řešení na míru (vzdálené přístupy, sdílení, rychlost)</a:t>
            </a:r>
          </a:p>
        </p:txBody>
      </p:sp>
    </p:spTree>
    <p:extLst>
      <p:ext uri="{BB962C8B-B14F-4D97-AF65-F5344CB8AC3E}">
        <p14:creationId xmlns:p14="http://schemas.microsoft.com/office/powerpoint/2010/main" val="602458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EC9CD52-8231-44DF-9C9F-3AD6CAF26AF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Potřebuji 80TB místa pro surová data a rychlý přístup</a:t>
            </a:r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6E97AE8-8340-454B-9DF9-D792884B29D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cs-CZ" dirty="0">
                <a:cs typeface="Arial"/>
              </a:rPr>
              <a:t>Potřebujete rychlé disky a uživatelsky dostupné rozhraní</a:t>
            </a:r>
          </a:p>
          <a:p>
            <a:pPr marL="342900" indent="-342900">
              <a:buFont typeface="Arial"/>
              <a:buChar char="•"/>
            </a:pPr>
            <a:r>
              <a:rPr lang="cs-CZ" dirty="0">
                <a:cs typeface="Arial"/>
              </a:rPr>
              <a:t>Kontaktujte OIT a najdeme pro Vás optimální cestu</a:t>
            </a:r>
          </a:p>
          <a:p>
            <a:pPr marL="342900" indent="-342900">
              <a:buFont typeface="Arial"/>
              <a:buChar char="•"/>
            </a:pPr>
            <a:r>
              <a:rPr lang="cs-CZ" dirty="0">
                <a:cs typeface="Arial"/>
              </a:rPr>
              <a:t>Naceníme ve variantních řešeních</a:t>
            </a:r>
          </a:p>
          <a:p>
            <a:pPr marL="342900" indent="-342900">
              <a:buFont typeface="Arial"/>
              <a:buChar char="•"/>
            </a:pPr>
            <a:endParaRPr lang="cs-CZ" dirty="0">
              <a:highlight>
                <a:srgbClr val="FFFF00"/>
              </a:highlight>
              <a:cs typeface="Arial"/>
            </a:endParaRP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999E455C-5F6D-409B-940A-27811CEE0E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Potřebuji stovky TB pro archivaci svých dat</a:t>
            </a:r>
            <a:endParaRPr lang="cs-CZ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FAC8720A-DA48-423B-BA4E-BA2E84AA207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Levnější disky, pásky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Možnost přechodu na toto řešení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Obecně nižší cena</a:t>
            </a:r>
          </a:p>
        </p:txBody>
      </p:sp>
      <p:sp>
        <p:nvSpPr>
          <p:cNvPr id="8" name="Zástupný text 7">
            <a:extLst>
              <a:ext uri="{FF2B5EF4-FFF2-40B4-BE49-F238E27FC236}">
                <a16:creationId xmlns:a16="http://schemas.microsoft.com/office/drawing/2014/main" id="{56ED80BC-8299-4F82-96A8-4D597D9A8FE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 lIns="0" tIns="0" rIns="0" bIns="0" anchor="t"/>
          <a:lstStyle/>
          <a:p>
            <a:r>
              <a:rPr lang="cs-CZ" dirty="0"/>
              <a:t>Scénáře možných požadavků </a:t>
            </a:r>
          </a:p>
        </p:txBody>
      </p:sp>
    </p:spTree>
    <p:extLst>
      <p:ext uri="{BB962C8B-B14F-4D97-AF65-F5344CB8AC3E}">
        <p14:creationId xmlns:p14="http://schemas.microsoft.com/office/powerpoint/2010/main" val="1833879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1">
            <a:extLst>
              <a:ext uri="{FF2B5EF4-FFF2-40B4-BE49-F238E27FC236}">
                <a16:creationId xmlns:a16="http://schemas.microsoft.com/office/drawing/2014/main" id="{8981EE97-36F9-EBB5-3717-868649AE022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/>
              <a:t>Síťové disky</a:t>
            </a:r>
          </a:p>
        </p:txBody>
      </p:sp>
      <p:grpSp>
        <p:nvGrpSpPr>
          <p:cNvPr id="4" name="Skupina 3">
            <a:extLst>
              <a:ext uri="{FF2B5EF4-FFF2-40B4-BE49-F238E27FC236}">
                <a16:creationId xmlns:a16="http://schemas.microsoft.com/office/drawing/2014/main" id="{29C8D147-FEFE-407D-A865-47CFF9E2EEF5}"/>
              </a:ext>
            </a:extLst>
          </p:cNvPr>
          <p:cNvGrpSpPr/>
          <p:nvPr/>
        </p:nvGrpSpPr>
        <p:grpSpPr>
          <a:xfrm>
            <a:off x="8479856" y="419101"/>
            <a:ext cx="2958758" cy="2560062"/>
            <a:chOff x="7535979" y="-621302"/>
            <a:chExt cx="3248135" cy="3167664"/>
          </a:xfrm>
        </p:grpSpPr>
        <p:pic>
          <p:nvPicPr>
            <p:cNvPr id="6" name="Grafický objekt 5" descr="Databáze se souvislou výplní">
              <a:extLst>
                <a:ext uri="{FF2B5EF4-FFF2-40B4-BE49-F238E27FC236}">
                  <a16:creationId xmlns:a16="http://schemas.microsoft.com/office/drawing/2014/main" id="{04097BE0-C296-AAD3-9E8A-5F73809A48C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535979" y="-295370"/>
              <a:ext cx="2841736" cy="2841732"/>
            </a:xfrm>
            <a:prstGeom prst="rect">
              <a:avLst/>
            </a:prstGeom>
          </p:spPr>
        </p:pic>
        <p:pic>
          <p:nvPicPr>
            <p:cNvPr id="8" name="Grafický objekt 7" descr="Síťový diagram obrys">
              <a:extLst>
                <a:ext uri="{FF2B5EF4-FFF2-40B4-BE49-F238E27FC236}">
                  <a16:creationId xmlns:a16="http://schemas.microsoft.com/office/drawing/2014/main" id="{09C9ACCB-94A1-C147-A1A0-E59A26101EF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rot="10800000">
              <a:off x="9087118" y="-621302"/>
              <a:ext cx="1696996" cy="1696996"/>
            </a:xfrm>
            <a:prstGeom prst="rect">
              <a:avLst/>
            </a:prstGeom>
          </p:spPr>
        </p:pic>
      </p:grpSp>
      <p:sp>
        <p:nvSpPr>
          <p:cNvPr id="3" name="TextovéPole 2">
            <a:extLst>
              <a:ext uri="{FF2B5EF4-FFF2-40B4-BE49-F238E27FC236}">
                <a16:creationId xmlns:a16="http://schemas.microsoft.com/office/drawing/2014/main" id="{9B7695CB-151D-CE23-44AA-499303088B55}"/>
              </a:ext>
            </a:extLst>
          </p:cNvPr>
          <p:cNvSpPr txBox="1"/>
          <p:nvPr/>
        </p:nvSpPr>
        <p:spPr>
          <a:xfrm>
            <a:off x="885825" y="1297805"/>
            <a:ext cx="7594031" cy="452431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b="1" dirty="0"/>
              <a:t>Disk MENDELU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Role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Zaměstnanci (aktivní uživatel) – 30 </a:t>
            </a:r>
            <a:r>
              <a:rPr lang="cs-CZ" dirty="0" err="1"/>
              <a:t>GiB</a:t>
            </a:r>
            <a:endParaRPr lang="cs-CZ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Doktorandi (aktivní uživatel) – 10 </a:t>
            </a:r>
            <a:r>
              <a:rPr lang="cs-CZ" dirty="0" err="1"/>
              <a:t>GiB</a:t>
            </a:r>
            <a:endParaRPr lang="cs-CZ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Studenti (aktivní uživatel) – 5 </a:t>
            </a:r>
            <a:r>
              <a:rPr lang="cs-CZ" dirty="0" err="1"/>
              <a:t>GiB</a:t>
            </a:r>
            <a:endParaRPr lang="cs-CZ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Ostatní uživatelé – 20 </a:t>
            </a:r>
            <a:r>
              <a:rPr lang="cs-CZ" dirty="0" err="1"/>
              <a:t>MiB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ALE pozor! Možné čtení pro všechny v rámci vnitřní sítě MENDELU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návod k připojení: </a:t>
            </a:r>
            <a:r>
              <a:rPr lang="cs-CZ" dirty="0">
                <a:hlinkClick r:id="rId7"/>
              </a:rPr>
              <a:t>https://tech.mendelu.cz/24980-pripojeni-k-serveru-disk</a:t>
            </a:r>
            <a:r>
              <a:rPr lang="cs-CZ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r>
              <a:rPr lang="cs-CZ" b="1" dirty="0"/>
              <a:t>Datové úložiště pro projektové stránky (</a:t>
            </a:r>
            <a:r>
              <a:rPr lang="cs-CZ" b="1" dirty="0" err="1"/>
              <a:t>fix.mendelu</a:t>
            </a:r>
            <a:r>
              <a:rPr lang="cs-CZ" b="1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latin typeface="Arial"/>
                <a:cs typeface="Arial"/>
              </a:rPr>
              <a:t>kapacita stovky </a:t>
            </a:r>
            <a:r>
              <a:rPr lang="cs-CZ" dirty="0" err="1">
                <a:latin typeface="Arial"/>
                <a:cs typeface="Arial"/>
              </a:rPr>
              <a:t>GiB</a:t>
            </a:r>
            <a:r>
              <a:rPr lang="cs-CZ" dirty="0">
                <a:latin typeface="Arial"/>
                <a:cs typeface="Arial"/>
              </a:rPr>
              <a:t> pro celou školu dle využití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potřeba zažádat o infrastrukturu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>
                <a:hlinkClick r:id="rId8"/>
              </a:rPr>
              <a:t>https://is.mendelu.cz/auth/dok_server/slozka.pl?id=33352;download=78591</a:t>
            </a:r>
            <a:endParaRPr lang="cs-CZ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266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1">
            <a:extLst>
              <a:ext uri="{FF2B5EF4-FFF2-40B4-BE49-F238E27FC236}">
                <a16:creationId xmlns:a16="http://schemas.microsoft.com/office/drawing/2014/main" id="{95B00FAB-A29D-D222-BF53-D7DCEA41344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/>
              <a:t>Cloudová úložiště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C8F73BC-4F21-B3FB-D041-0B5DE26B0AC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err="1"/>
              <a:t>OwnCloud</a:t>
            </a:r>
            <a:endParaRPr lang="cs-CZ" dirty="0"/>
          </a:p>
          <a:p>
            <a:pPr marL="1028700" lvl="1" indent="-342900"/>
            <a:r>
              <a:rPr lang="cs-CZ" dirty="0"/>
              <a:t>řešení CESNET</a:t>
            </a:r>
          </a:p>
          <a:p>
            <a:pPr marL="1028700" lvl="1" indent="-342900"/>
            <a:r>
              <a:rPr lang="cs-CZ" dirty="0"/>
              <a:t>100 </a:t>
            </a:r>
            <a:r>
              <a:rPr lang="cs-CZ" dirty="0" err="1"/>
              <a:t>GiB</a:t>
            </a:r>
            <a:r>
              <a:rPr lang="cs-CZ" dirty="0"/>
              <a:t>/osobu, možnost sdílení složek</a:t>
            </a:r>
          </a:p>
          <a:p>
            <a:pPr marL="1028700" lvl="1" indent="-342900"/>
            <a:r>
              <a:rPr lang="cs-CZ" dirty="0"/>
              <a:t>není určeno pro soukromé soubory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err="1"/>
              <a:t>OneDrive</a:t>
            </a:r>
            <a:endParaRPr lang="cs-CZ" dirty="0"/>
          </a:p>
          <a:p>
            <a:pPr marL="1028700" lvl="1" indent="-342900"/>
            <a:r>
              <a:rPr lang="cs-CZ" dirty="0"/>
              <a:t>řešení Microsoft</a:t>
            </a:r>
          </a:p>
          <a:p>
            <a:pPr marL="1028700" lvl="1" indent="-342900"/>
            <a:r>
              <a:rPr lang="cs-CZ" dirty="0"/>
              <a:t>1 </a:t>
            </a:r>
            <a:r>
              <a:rPr lang="cs-CZ" dirty="0" err="1"/>
              <a:t>TiB</a:t>
            </a:r>
            <a:r>
              <a:rPr lang="cs-CZ" dirty="0"/>
              <a:t> ale ne na dlouho!!!</a:t>
            </a:r>
          </a:p>
          <a:p>
            <a:pPr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20142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1">
            <a:extLst>
              <a:ext uri="{FF2B5EF4-FFF2-40B4-BE49-F238E27FC236}">
                <a16:creationId xmlns:a16="http://schemas.microsoft.com/office/drawing/2014/main" id="{7308C9AF-3AC8-08E9-1E94-06F05473E3A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/>
              <a:t>Microsoft a jeho situace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BDDAEF6-423C-0867-DF23-920CF98C995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za covidové situace: </a:t>
            </a:r>
            <a:r>
              <a:rPr lang="cs-CZ" dirty="0" err="1"/>
              <a:t>PiBs</a:t>
            </a:r>
            <a:r>
              <a:rPr lang="cs-CZ" dirty="0"/>
              <a:t> prostoru (1 </a:t>
            </a:r>
            <a:r>
              <a:rPr lang="cs-CZ" dirty="0" err="1"/>
              <a:t>PiB</a:t>
            </a:r>
            <a:r>
              <a:rPr lang="cs-CZ" dirty="0"/>
              <a:t> = 1000 </a:t>
            </a:r>
            <a:r>
              <a:rPr lang="cs-CZ" dirty="0" err="1"/>
              <a:t>TiB</a:t>
            </a:r>
            <a:r>
              <a:rPr lang="cs-CZ" dirty="0"/>
              <a:t>)</a:t>
            </a:r>
          </a:p>
          <a:p>
            <a:pPr marL="1028700" lvl="1" indent="-342900"/>
            <a:r>
              <a:rPr lang="cs-CZ" dirty="0"/>
              <a:t>mohli jsme si dovolit </a:t>
            </a:r>
            <a:r>
              <a:rPr lang="cs-CZ" dirty="0" err="1"/>
              <a:t>Sharepoint</a:t>
            </a:r>
            <a:r>
              <a:rPr lang="cs-CZ" dirty="0"/>
              <a:t> o 20 TB na výzkum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pocovidová situace: méně jak 0,2 </a:t>
            </a:r>
            <a:r>
              <a:rPr lang="cs-CZ" dirty="0" err="1"/>
              <a:t>PiB</a:t>
            </a:r>
            <a:endParaRPr lang="cs-CZ" dirty="0"/>
          </a:p>
          <a:p>
            <a:pPr marL="1028700" lvl="1" indent="-342900"/>
            <a:r>
              <a:rPr lang="cs-CZ" dirty="0" err="1"/>
              <a:t>OneDrive</a:t>
            </a:r>
            <a:r>
              <a:rPr lang="cs-CZ" dirty="0"/>
              <a:t> 1TiB už je moc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69E7A41-C8C0-455F-AD73-0FAE742E324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7249" y="2318070"/>
            <a:ext cx="2764972" cy="2764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1410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1">
            <a:extLst>
              <a:ext uri="{FF2B5EF4-FFF2-40B4-BE49-F238E27FC236}">
                <a16:creationId xmlns:a16="http://schemas.microsoft.com/office/drawing/2014/main" id="{FE08DF5D-002E-1523-625E-2C782A9E67E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 lIns="0" tIns="0" rIns="0" bIns="0" anchor="t"/>
          <a:lstStyle/>
          <a:p>
            <a:r>
              <a:rPr lang="cs-CZ" dirty="0">
                <a:cs typeface="Arial"/>
              </a:rPr>
              <a:t>Co připravujeme - nový privátní cloud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B82B45F-0590-2E7E-996B-AFBBBFF4DB3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 lIns="0" tIns="0" rIns="0" bIns="0" anchor="t"/>
          <a:lstStyle/>
          <a:p>
            <a:pPr marL="342900" indent="-342900">
              <a:buFont typeface="Arial"/>
              <a:buChar char="•"/>
            </a:pPr>
            <a:r>
              <a:rPr lang="cs-CZ" dirty="0">
                <a:cs typeface="Arial"/>
              </a:rPr>
              <a:t>Nové inovované úložiště na infrastruktuře MENDELU</a:t>
            </a:r>
          </a:p>
          <a:p>
            <a:pPr marL="342900" indent="-342900">
              <a:buFont typeface="Arial"/>
              <a:buChar char="•"/>
            </a:pPr>
            <a:r>
              <a:rPr lang="cs-CZ" dirty="0">
                <a:cs typeface="Arial"/>
              </a:rPr>
              <a:t>Rozšiřitelné, řízení kapacity</a:t>
            </a:r>
          </a:p>
          <a:p>
            <a:pPr marL="342900" indent="-342900">
              <a:buFont typeface="Arial"/>
              <a:buChar char="•"/>
            </a:pPr>
            <a:r>
              <a:rPr lang="cs-CZ" dirty="0">
                <a:cs typeface="Arial"/>
              </a:rPr>
              <a:t>Možnost požádat o řádově TB / desítky TB pro projekt</a:t>
            </a:r>
          </a:p>
          <a:p>
            <a:pPr marL="342900" indent="-342900">
              <a:buFont typeface="Arial"/>
              <a:buChar char="•"/>
            </a:pPr>
            <a:r>
              <a:rPr lang="cs-CZ" dirty="0">
                <a:cs typeface="Arial"/>
              </a:rPr>
              <a:t>Využití datové kapacity na úložištích CESNET</a:t>
            </a:r>
          </a:p>
          <a:p>
            <a:pPr marL="342900" indent="-342900">
              <a:buFont typeface="Arial"/>
              <a:buChar char="•"/>
            </a:pPr>
            <a:r>
              <a:rPr lang="cs-CZ" dirty="0">
                <a:cs typeface="Arial"/>
              </a:rPr>
              <a:t>Moderní přístup (webové rozhraní, řízení oprávnění)</a:t>
            </a:r>
          </a:p>
          <a:p>
            <a:pPr marL="342900" indent="-342900">
              <a:buFont typeface="Arial"/>
              <a:buChar char="•"/>
            </a:pPr>
            <a:r>
              <a:rPr lang="cs-CZ" dirty="0">
                <a:cs typeface="Arial"/>
              </a:rPr>
              <a:t>Plánované spuštění 1Q/2025</a:t>
            </a:r>
          </a:p>
          <a:p>
            <a:pPr marL="342900" indent="-342900">
              <a:buFont typeface="Arial"/>
              <a:buChar char="•"/>
            </a:pPr>
            <a:r>
              <a:rPr lang="cs-CZ" dirty="0">
                <a:cs typeface="Arial"/>
              </a:rPr>
              <a:t>Dále pro Vás připravujeme katalog služeb OIT</a:t>
            </a:r>
          </a:p>
          <a:p>
            <a:pPr marL="1028700" lvl="1" indent="-342900">
              <a:buFont typeface="Arial"/>
              <a:buChar char="•"/>
            </a:pPr>
            <a:r>
              <a:rPr lang="cs-CZ" dirty="0">
                <a:cs typeface="Arial"/>
              </a:rPr>
              <a:t>pásma cen</a:t>
            </a:r>
          </a:p>
          <a:p>
            <a:pPr marL="342900" indent="-342900">
              <a:buFont typeface="Arial"/>
              <a:buChar char="•"/>
            </a:pPr>
            <a:endParaRPr lang="cs-CZ" dirty="0">
              <a:cs typeface="Arial"/>
            </a:endParaRPr>
          </a:p>
          <a:p>
            <a:pPr marL="342900" indent="-342900">
              <a:buFont typeface="Arial"/>
              <a:buChar char="•"/>
            </a:pPr>
            <a:endParaRPr lang="cs-CZ" dirty="0">
              <a:cs typeface="Arial"/>
            </a:endParaRPr>
          </a:p>
        </p:txBody>
      </p:sp>
      <p:pic>
        <p:nvPicPr>
          <p:cNvPr id="5" name="Grafický objekt 4" descr="Databáze se souvislou výplní">
            <a:extLst>
              <a:ext uri="{FF2B5EF4-FFF2-40B4-BE49-F238E27FC236}">
                <a16:creationId xmlns:a16="http://schemas.microsoft.com/office/drawing/2014/main" id="{7FAC8728-65BF-49D9-CB20-98A746B73C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784656" y="1718835"/>
            <a:ext cx="2588565" cy="2296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4747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1">
            <a:extLst>
              <a:ext uri="{FF2B5EF4-FFF2-40B4-BE49-F238E27FC236}">
                <a16:creationId xmlns:a16="http://schemas.microsoft.com/office/drawing/2014/main" id="{56A8BD6F-7C9D-4820-AB32-A47BB40AEF0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/>
              <a:t>Kam ukládat různé typy dat?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964389E-ED44-48C8-9323-404209C657F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tabulky (analytická data, statistiky, výsledky experimentů)</a:t>
            </a:r>
          </a:p>
          <a:p>
            <a:pPr marL="1028700" lvl="1" indent="-342900"/>
            <a:r>
              <a:rPr lang="cs-CZ" sz="2000" dirty="0"/>
              <a:t>síťové disky, cloudová smluvní úložiště (</a:t>
            </a:r>
            <a:r>
              <a:rPr lang="cs-CZ" sz="2000" dirty="0" err="1"/>
              <a:t>OneDrive</a:t>
            </a:r>
            <a:r>
              <a:rPr lang="cs-CZ" sz="2000" dirty="0"/>
              <a:t>/</a:t>
            </a:r>
            <a:r>
              <a:rPr lang="cs-CZ" sz="2000" dirty="0" err="1"/>
              <a:t>OwnCloud</a:t>
            </a:r>
            <a:r>
              <a:rPr lang="cs-CZ" sz="2000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geografická (mapová data, GPS trasy, prostorové analýzy)</a:t>
            </a:r>
          </a:p>
          <a:p>
            <a:pPr marL="1028700" lvl="1" indent="-342900"/>
            <a:r>
              <a:rPr lang="cs-CZ" sz="2000" dirty="0"/>
              <a:t>síťové disky (pokud stačí kapacitně), fyzické úložiště (pokud třeba podpora databáze)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textová (vědecké články, textové dokumenty)</a:t>
            </a:r>
          </a:p>
          <a:p>
            <a:pPr marL="1028700" lvl="1" indent="-342900"/>
            <a:r>
              <a:rPr lang="cs-CZ" sz="2000" dirty="0"/>
              <a:t>síťové disky, cloudová smluvní úložiště (</a:t>
            </a:r>
            <a:r>
              <a:rPr lang="cs-CZ" sz="2000" dirty="0" err="1"/>
              <a:t>OneDrive</a:t>
            </a:r>
            <a:r>
              <a:rPr lang="cs-CZ" sz="2000" dirty="0"/>
              <a:t>/</a:t>
            </a:r>
            <a:r>
              <a:rPr lang="cs-CZ" sz="2000" dirty="0" err="1"/>
              <a:t>OwnCloud</a:t>
            </a:r>
            <a:r>
              <a:rPr lang="cs-CZ" sz="2000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multimediální (fotografie, videa, zvukové záznamy)</a:t>
            </a:r>
          </a:p>
          <a:p>
            <a:pPr marL="1028700" lvl="1" indent="-342900"/>
            <a:r>
              <a:rPr lang="cs-CZ" sz="2000" dirty="0"/>
              <a:t>fyzická úložiště nebo cloudová smluvní úložiště (</a:t>
            </a:r>
            <a:r>
              <a:rPr lang="cs-CZ" sz="2000" dirty="0" err="1"/>
              <a:t>OneDrive</a:t>
            </a:r>
            <a:r>
              <a:rPr lang="cs-CZ" sz="2000" dirty="0"/>
              <a:t>/</a:t>
            </a:r>
            <a:r>
              <a:rPr lang="cs-CZ" sz="2000" dirty="0" err="1"/>
              <a:t>OwnCloud</a:t>
            </a:r>
            <a:r>
              <a:rPr lang="cs-CZ" sz="2000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dokumentace (dokumentace, výzkumné zprávy, manuály)</a:t>
            </a:r>
          </a:p>
          <a:p>
            <a:pPr marL="1028700" lvl="1" indent="-342900"/>
            <a:r>
              <a:rPr lang="cs-CZ" sz="2000" dirty="0"/>
              <a:t>síťové disky, cloudová smluvní úložiště (</a:t>
            </a:r>
            <a:r>
              <a:rPr lang="cs-CZ" sz="2000" dirty="0" err="1"/>
              <a:t>OneDrive</a:t>
            </a:r>
            <a:r>
              <a:rPr lang="cs-CZ" sz="2000" dirty="0"/>
              <a:t>/</a:t>
            </a:r>
            <a:r>
              <a:rPr lang="cs-CZ" sz="2000" dirty="0" err="1"/>
              <a:t>OwnCloud</a:t>
            </a:r>
            <a:r>
              <a:rPr lang="cs-CZ" sz="2000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skripty (kódové soubory)</a:t>
            </a:r>
          </a:p>
          <a:p>
            <a:pPr marL="1028700" lvl="1" indent="-342900"/>
            <a:r>
              <a:rPr lang="cs-CZ" sz="2000" dirty="0"/>
              <a:t>síťové disky, cloudová smluvní úložiště (</a:t>
            </a:r>
            <a:r>
              <a:rPr lang="cs-CZ" sz="2000" dirty="0" err="1"/>
              <a:t>OneDrive</a:t>
            </a:r>
            <a:r>
              <a:rPr lang="cs-CZ" sz="2000" dirty="0"/>
              <a:t>/</a:t>
            </a:r>
            <a:r>
              <a:rPr lang="cs-CZ" sz="2000" dirty="0" err="1"/>
              <a:t>OwnCloud</a:t>
            </a:r>
            <a:r>
              <a:rPr lang="cs-CZ" sz="2000" dirty="0"/>
              <a:t>)</a:t>
            </a:r>
          </a:p>
          <a:p>
            <a:pPr marL="1028700" lvl="1" indent="-342900"/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1028700" lvl="1" indent="-342900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793446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1">
            <a:extLst>
              <a:ext uri="{FF2B5EF4-FFF2-40B4-BE49-F238E27FC236}">
                <a16:creationId xmlns:a16="http://schemas.microsoft.com/office/drawing/2014/main" id="{01BD2BC9-83FC-48BB-B7C3-D2EEDD67CB0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/>
              <a:t>Kam s Vašimi daty určitě ne?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6811809-97AA-4B10-A6AD-835E21B4EB8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Google a jiné cloudové </a:t>
            </a:r>
            <a:r>
              <a:rPr lang="cs-CZ" b="1" dirty="0"/>
              <a:t>nesmluvní</a:t>
            </a:r>
            <a:r>
              <a:rPr lang="cs-CZ" dirty="0"/>
              <a:t> úložiště/služby (Seznam, Úschovna, Letecká pošta apod.)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Univerzita při ztrátě/zpronevěření dat nic nezmůže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8AE707BA-32A1-4641-B2B0-F7F49D2FCE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6571" y="2464054"/>
            <a:ext cx="10078857" cy="3200847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D576984E-DE2A-4214-A370-B7906D6A36F8}"/>
              </a:ext>
            </a:extLst>
          </p:cNvPr>
          <p:cNvSpPr txBox="1"/>
          <p:nvPr/>
        </p:nvSpPr>
        <p:spPr>
          <a:xfrm>
            <a:off x="1056571" y="5635108"/>
            <a:ext cx="858794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Plné znění zde:</a:t>
            </a:r>
            <a:r>
              <a:rPr lang="cs-CZ" dirty="0">
                <a:hlinkClick r:id="rId4"/>
              </a:rPr>
              <a:t> https://www.google.com/intl/cs/drive/terms-of-service/archived/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33388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1">
            <a:extLst>
              <a:ext uri="{FF2B5EF4-FFF2-40B4-BE49-F238E27FC236}">
                <a16:creationId xmlns:a16="http://schemas.microsoft.com/office/drawing/2014/main" id="{9AF0A18A-4366-FF2B-1EDC-99CC74AA85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50654" y="1467829"/>
            <a:ext cx="9749327" cy="3922341"/>
          </a:xfrm>
        </p:spPr>
        <p:txBody>
          <a:bodyPr anchor="ctr">
            <a:normAutofit/>
          </a:bodyPr>
          <a:lstStyle/>
          <a:p>
            <a:r>
              <a:rPr lang="cs-CZ" dirty="0"/>
              <a:t>Otázky?</a:t>
            </a:r>
          </a:p>
        </p:txBody>
      </p:sp>
    </p:spTree>
    <p:extLst>
      <p:ext uri="{BB962C8B-B14F-4D97-AF65-F5344CB8AC3E}">
        <p14:creationId xmlns:p14="http://schemas.microsoft.com/office/powerpoint/2010/main" val="501955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DA3B8B1E-6A1B-2DDF-4E9D-492BC7BECDAF}"/>
              </a:ext>
            </a:extLst>
          </p:cNvPr>
          <p:cNvSpPr txBox="1"/>
          <p:nvPr/>
        </p:nvSpPr>
        <p:spPr>
          <a:xfrm>
            <a:off x="1900605" y="718806"/>
            <a:ext cx="7838758" cy="832728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5725" tIns="42863" rIns="85725" bIns="42863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s-CZ" sz="2250" b="1" dirty="0">
                <a:cs typeface="Calibri"/>
              </a:rPr>
              <a:t>Proč řešit výzkumná data?</a:t>
            </a:r>
          </a:p>
          <a:p>
            <a:endParaRPr lang="cs-CZ" sz="2250" dirty="0">
              <a:cs typeface="Calibri"/>
            </a:endParaRPr>
          </a:p>
          <a:p>
            <a:pPr marL="321469" indent="-321469">
              <a:buFont typeface="Arial"/>
              <a:buChar char="•"/>
            </a:pPr>
            <a:r>
              <a:rPr lang="cs-CZ" sz="2250" dirty="0">
                <a:cs typeface="Calibri"/>
              </a:rPr>
              <a:t>Publikace x výzkumná data=rovnocenné výstupy výzkumu</a:t>
            </a:r>
          </a:p>
          <a:p>
            <a:pPr marL="321469" indent="-321469">
              <a:buFont typeface="Arial"/>
              <a:buChar char="•"/>
            </a:pPr>
            <a:r>
              <a:rPr lang="cs-CZ" sz="2250" dirty="0">
                <a:cs typeface="Calibri"/>
              </a:rPr>
              <a:t>Výzkumná data při recenzi publikace, k ověření závěrů publikace, link na podkladová data v publikaci</a:t>
            </a:r>
          </a:p>
          <a:p>
            <a:pPr marL="321469" indent="-321469">
              <a:buFont typeface="Arial"/>
              <a:buChar char="•"/>
            </a:pPr>
            <a:r>
              <a:rPr lang="cs-CZ" sz="2250" dirty="0">
                <a:cs typeface="Calibri"/>
              </a:rPr>
              <a:t>Výzkumná data: během výzkumu (projektu) probíhá </a:t>
            </a:r>
            <a:r>
              <a:rPr lang="cs-CZ" sz="2250" u="sng" dirty="0">
                <a:cs typeface="Calibri"/>
                <a:hlinkClick r:id="rId2"/>
              </a:rPr>
              <a:t>data life cycle</a:t>
            </a:r>
            <a:r>
              <a:rPr lang="cs-CZ" sz="2250" u="sng" dirty="0">
                <a:cs typeface="Calibri"/>
              </a:rPr>
              <a:t> (</a:t>
            </a:r>
            <a:r>
              <a:rPr lang="cs-CZ" sz="2250" u="sng" dirty="0" err="1">
                <a:cs typeface="Calibri"/>
              </a:rPr>
              <a:t>generation</a:t>
            </a:r>
            <a:r>
              <a:rPr lang="cs-CZ" sz="2250" u="sng" dirty="0">
                <a:cs typeface="Calibri"/>
              </a:rPr>
              <a:t>, </a:t>
            </a:r>
            <a:r>
              <a:rPr lang="cs-CZ" sz="2250" u="sng" dirty="0" err="1">
                <a:cs typeface="Calibri"/>
              </a:rPr>
              <a:t>collection</a:t>
            </a:r>
            <a:r>
              <a:rPr lang="cs-CZ" sz="2250" u="sng" dirty="0">
                <a:cs typeface="Calibri"/>
              </a:rPr>
              <a:t>, </a:t>
            </a:r>
            <a:r>
              <a:rPr lang="cs-CZ" sz="2250" u="sng" dirty="0" err="1">
                <a:cs typeface="Calibri"/>
              </a:rPr>
              <a:t>processing</a:t>
            </a:r>
            <a:r>
              <a:rPr lang="cs-CZ" sz="2250" u="sng" dirty="0">
                <a:cs typeface="Calibri"/>
              </a:rPr>
              <a:t>, </a:t>
            </a:r>
            <a:r>
              <a:rPr lang="cs-CZ" sz="2250" u="sng" dirty="0" err="1">
                <a:cs typeface="Calibri"/>
              </a:rPr>
              <a:t>storage</a:t>
            </a:r>
            <a:r>
              <a:rPr lang="cs-CZ" sz="2250" u="sng" dirty="0">
                <a:cs typeface="Calibri"/>
              </a:rPr>
              <a:t>...)</a:t>
            </a:r>
          </a:p>
          <a:p>
            <a:endParaRPr lang="cs-CZ" sz="2250" u="sng" dirty="0">
              <a:cs typeface="Calibri"/>
            </a:endParaRPr>
          </a:p>
          <a:p>
            <a:pPr marL="321469" indent="-321469">
              <a:buFont typeface="Arial"/>
              <a:buChar char="•"/>
            </a:pPr>
            <a:r>
              <a:rPr lang="cs-CZ" sz="2250" dirty="0">
                <a:cs typeface="Calibri"/>
              </a:rPr>
              <a:t>Data během výzkumu: </a:t>
            </a:r>
            <a:endParaRPr lang="en-US" sz="2250" dirty="0">
              <a:cs typeface="Calibri"/>
            </a:endParaRPr>
          </a:p>
          <a:p>
            <a:pPr marL="321469" indent="-321469">
              <a:buFont typeface="Arial"/>
              <a:buChar char="•"/>
            </a:pPr>
            <a:r>
              <a:rPr lang="cs-CZ" sz="2250" dirty="0">
                <a:cs typeface="Calibri"/>
              </a:rPr>
              <a:t>-sběr, -zpracování, -ukládání dat (úložiště)</a:t>
            </a:r>
            <a:endParaRPr lang="en-US" sz="2250" dirty="0">
              <a:cs typeface="Calibri"/>
            </a:endParaRPr>
          </a:p>
          <a:p>
            <a:pPr marL="321469" indent="-321469">
              <a:buFont typeface="Arial"/>
              <a:buChar char="•"/>
            </a:pPr>
            <a:r>
              <a:rPr lang="cs-CZ" sz="2250" dirty="0">
                <a:cs typeface="Calibri"/>
              </a:rPr>
              <a:t>Data po skončení výzkumu:</a:t>
            </a:r>
          </a:p>
          <a:p>
            <a:r>
              <a:rPr lang="cs-CZ" sz="2250" dirty="0">
                <a:cs typeface="Calibri"/>
              </a:rPr>
              <a:t> -uchovávání dat v dat. </a:t>
            </a:r>
            <a:r>
              <a:rPr lang="cs-CZ" sz="2250" dirty="0" err="1">
                <a:cs typeface="Calibri"/>
              </a:rPr>
              <a:t>repozitáři</a:t>
            </a:r>
            <a:r>
              <a:rPr lang="cs-CZ" sz="2250" dirty="0">
                <a:cs typeface="Calibri"/>
              </a:rPr>
              <a:t>, -sdílení, </a:t>
            </a:r>
            <a:endParaRPr lang="cs-CZ" dirty="0">
              <a:cs typeface="Calibri"/>
            </a:endParaRPr>
          </a:p>
          <a:p>
            <a:r>
              <a:rPr lang="cs-CZ" sz="2250" dirty="0">
                <a:cs typeface="Calibri"/>
              </a:rPr>
              <a:t> -další využití</a:t>
            </a:r>
            <a:endParaRPr lang="cs-CZ" dirty="0">
              <a:cs typeface="Calibri"/>
            </a:endParaRPr>
          </a:p>
          <a:p>
            <a:endParaRPr lang="cs-CZ" sz="2250" dirty="0">
              <a:cs typeface="Calibri"/>
            </a:endParaRPr>
          </a:p>
          <a:p>
            <a:pPr marL="321469" indent="-321469">
              <a:buFont typeface="Arial"/>
              <a:buChar char="•"/>
            </a:pPr>
            <a:r>
              <a:rPr lang="cs-CZ" sz="2250" dirty="0">
                <a:cs typeface="Calibri"/>
              </a:rPr>
              <a:t>Důležitost přípravy a aktualizace </a:t>
            </a:r>
          </a:p>
          <a:p>
            <a:r>
              <a:rPr lang="cs-CZ" sz="2250" dirty="0">
                <a:cs typeface="Calibri"/>
              </a:rPr>
              <a:t>plánu správy dat (</a:t>
            </a:r>
            <a:r>
              <a:rPr lang="cs-CZ" sz="2250" dirty="0">
                <a:cs typeface="Calibri"/>
                <a:hlinkClick r:id="rId3"/>
              </a:rPr>
              <a:t>DMP</a:t>
            </a:r>
            <a:r>
              <a:rPr lang="cs-CZ" sz="2250" dirty="0">
                <a:cs typeface="Calibri"/>
              </a:rPr>
              <a:t>)- povinnost v projektech</a:t>
            </a:r>
            <a:endParaRPr lang="cs-CZ" dirty="0"/>
          </a:p>
          <a:p>
            <a:endParaRPr lang="cs-CZ" sz="2250" dirty="0">
              <a:cs typeface="Calibri"/>
            </a:endParaRPr>
          </a:p>
          <a:p>
            <a:endParaRPr lang="cs-CZ" sz="2250" dirty="0">
              <a:cs typeface="Calibri"/>
            </a:endParaRPr>
          </a:p>
          <a:p>
            <a:endParaRPr lang="cs-CZ" sz="2250" dirty="0">
              <a:cs typeface="Calibri"/>
            </a:endParaRPr>
          </a:p>
          <a:p>
            <a:endParaRPr lang="cs-CZ" sz="2250" dirty="0">
              <a:cs typeface="Calibri"/>
            </a:endParaRPr>
          </a:p>
          <a:p>
            <a:endParaRPr lang="cs-CZ" sz="2250" dirty="0">
              <a:cs typeface="Calibri"/>
            </a:endParaRPr>
          </a:p>
          <a:p>
            <a:endParaRPr lang="cs-CZ" sz="2250" dirty="0">
              <a:cs typeface="Calibri"/>
            </a:endParaRPr>
          </a:p>
          <a:p>
            <a:endParaRPr lang="cs-CZ" dirty="0">
              <a:cs typeface="Calibri"/>
            </a:endParaRPr>
          </a:p>
        </p:txBody>
      </p:sp>
      <p:pic>
        <p:nvPicPr>
          <p:cNvPr id="3" name="Obrázek 2" descr="Obsah obrázku text, kruh, logo, Grafika&#10;&#10;Popis se vygeneroval automaticky.">
            <a:extLst>
              <a:ext uri="{FF2B5EF4-FFF2-40B4-BE49-F238E27FC236}">
                <a16:creationId xmlns:a16="http://schemas.microsoft.com/office/drawing/2014/main" id="{72D7A499-EE6F-8280-525C-BAEB1BF804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59907" y="3514342"/>
            <a:ext cx="3062975" cy="3116553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1037B5E6-6E58-B717-0C0D-6277360C836E}"/>
              </a:ext>
            </a:extLst>
          </p:cNvPr>
          <p:cNvSpPr txBox="1"/>
          <p:nvPr/>
        </p:nvSpPr>
        <p:spPr>
          <a:xfrm>
            <a:off x="7499224" y="6339012"/>
            <a:ext cx="1895276" cy="49346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5725" tIns="42863" rIns="85725" bIns="42863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br>
              <a:rPr lang="en-US" dirty="0"/>
            </a:br>
            <a:r>
              <a:rPr lang="cs-CZ" sz="844" u="sng" dirty="0" err="1">
                <a:solidFill>
                  <a:srgbClr val="6C933F"/>
                </a:solidFill>
                <a:latin typeface="Arial"/>
                <a:cs typeface="Arial"/>
                <a:hlinkClick r:id="rId5"/>
              </a:rPr>
              <a:t>RDMkit</a:t>
            </a:r>
            <a:r>
              <a:rPr lang="cs-CZ" sz="844" dirty="0">
                <a:solidFill>
                  <a:srgbClr val="444444"/>
                </a:solidFill>
                <a:latin typeface="Arial"/>
                <a:cs typeface="Arial"/>
              </a:rPr>
              <a:t> by ELIXIR-CONVERGE</a:t>
            </a:r>
            <a:endParaRPr lang="cs-CZ" dirty="0"/>
          </a:p>
        </p:txBody>
      </p:sp>
      <p:pic>
        <p:nvPicPr>
          <p:cNvPr id="5" name="Obrázek 4" descr="Obsah obrázku zelené&#10;&#10;Popis se vygeneroval automaticky.">
            <a:extLst>
              <a:ext uri="{FF2B5EF4-FFF2-40B4-BE49-F238E27FC236}">
                <a16:creationId xmlns:a16="http://schemas.microsoft.com/office/drawing/2014/main" id="{257E731D-556D-70C7-A053-D65A19DFECC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46862" y="272253"/>
            <a:ext cx="1857330" cy="1194773"/>
          </a:xfrm>
          <a:prstGeom prst="rect">
            <a:avLst/>
          </a:prstGeom>
        </p:spPr>
      </p:pic>
      <p:sp>
        <p:nvSpPr>
          <p:cNvPr id="6" name="Obdélník 5">
            <a:extLst>
              <a:ext uri="{FF2B5EF4-FFF2-40B4-BE49-F238E27FC236}">
                <a16:creationId xmlns:a16="http://schemas.microsoft.com/office/drawing/2014/main" id="{C522B88B-D488-42F0-84D8-9037E62031B6}"/>
              </a:ext>
            </a:extLst>
          </p:cNvPr>
          <p:cNvSpPr/>
          <p:nvPr/>
        </p:nvSpPr>
        <p:spPr>
          <a:xfrm>
            <a:off x="-74050" y="-68566"/>
            <a:ext cx="597301" cy="6989379"/>
          </a:xfrm>
          <a:prstGeom prst="rect">
            <a:avLst/>
          </a:prstGeom>
          <a:solidFill>
            <a:srgbClr val="D9B9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7528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FABA0D31-4F31-4D0E-A7FC-8C57C707CAC3}"/>
              </a:ext>
            </a:extLst>
          </p:cNvPr>
          <p:cNvSpPr txBox="1"/>
          <p:nvPr/>
        </p:nvSpPr>
        <p:spPr>
          <a:xfrm>
            <a:off x="1954744" y="374086"/>
            <a:ext cx="6654735" cy="4241547"/>
          </a:xfrm>
          <a:prstGeom prst="rect">
            <a:avLst/>
          </a:prstGeom>
          <a:noFill/>
        </p:spPr>
        <p:txBody>
          <a:bodyPr wrap="square" lIns="85725" tIns="42863" rIns="85725" bIns="42863" rtlCol="0" anchor="t">
            <a:spAutoFit/>
          </a:bodyPr>
          <a:lstStyle/>
          <a:p>
            <a:pPr marL="321469" indent="-321469">
              <a:buFont typeface="Arial"/>
              <a:buChar char="•"/>
            </a:pPr>
            <a:r>
              <a:rPr lang="cs-CZ" sz="2250" b="1" dirty="0"/>
              <a:t>Formáty dat:</a:t>
            </a:r>
            <a:endParaRPr lang="cs-CZ" sz="2250" b="1" dirty="0">
              <a:cs typeface="Calibri"/>
            </a:endParaRPr>
          </a:p>
          <a:p>
            <a:endParaRPr lang="cs-CZ" sz="2250" dirty="0">
              <a:cs typeface="Calibri"/>
            </a:endParaRPr>
          </a:p>
          <a:p>
            <a:endParaRPr lang="cs-CZ" sz="2250" dirty="0">
              <a:cs typeface="Calibri"/>
            </a:endParaRPr>
          </a:p>
          <a:p>
            <a:endParaRPr lang="cs-CZ" sz="2250" dirty="0">
              <a:cs typeface="Calibri"/>
            </a:endParaRPr>
          </a:p>
          <a:p>
            <a:endParaRPr lang="cs-CZ" sz="2250" dirty="0">
              <a:cs typeface="Calibri"/>
            </a:endParaRPr>
          </a:p>
          <a:p>
            <a:endParaRPr lang="cs-CZ" sz="2250" dirty="0">
              <a:cs typeface="Calibri"/>
            </a:endParaRPr>
          </a:p>
          <a:p>
            <a:endParaRPr lang="cs-CZ" sz="2250" dirty="0">
              <a:cs typeface="Calibri"/>
            </a:endParaRPr>
          </a:p>
          <a:p>
            <a:endParaRPr lang="cs-CZ" sz="2250" dirty="0">
              <a:cs typeface="Calibri"/>
            </a:endParaRPr>
          </a:p>
          <a:p>
            <a:endParaRPr lang="cs-CZ" sz="2250" dirty="0">
              <a:cs typeface="Calibri"/>
            </a:endParaRPr>
          </a:p>
          <a:p>
            <a:endParaRPr lang="cs-CZ" sz="2250" dirty="0">
              <a:cs typeface="Calibri"/>
            </a:endParaRPr>
          </a:p>
          <a:p>
            <a:endParaRPr lang="cs-CZ" sz="2250" dirty="0">
              <a:cs typeface="Calibri"/>
            </a:endParaRPr>
          </a:p>
          <a:p>
            <a:pPr marL="321469" indent="-321469">
              <a:buFont typeface="Arial"/>
              <a:buChar char="•"/>
            </a:pPr>
            <a:r>
              <a:rPr lang="cs-CZ" sz="2250" b="1" dirty="0"/>
              <a:t>Různé druhy dat podle jejich citlivosti: </a:t>
            </a:r>
            <a:endParaRPr lang="cs-CZ" sz="2250" b="1" dirty="0">
              <a:cs typeface="Calibri"/>
            </a:endParaRP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381190A8-AF0B-4A7A-83F4-F918A621C117}"/>
              </a:ext>
            </a:extLst>
          </p:cNvPr>
          <p:cNvSpPr/>
          <p:nvPr/>
        </p:nvSpPr>
        <p:spPr>
          <a:xfrm>
            <a:off x="-74050" y="-68566"/>
            <a:ext cx="597301" cy="6989379"/>
          </a:xfrm>
          <a:prstGeom prst="rect">
            <a:avLst/>
          </a:prstGeom>
          <a:solidFill>
            <a:srgbClr val="D9B9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052CAF2-8C42-445B-80DA-195425DE7D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8406" y="4711700"/>
            <a:ext cx="4152176" cy="1849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BEAA1F40-A97A-4A0F-9130-627DB86728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897" y="3933023"/>
            <a:ext cx="3427527" cy="2628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F002BE7F-76DD-4C45-99CF-5780D4EE29D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406" y="818194"/>
            <a:ext cx="7218442" cy="3066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322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7D6D3A0F-0246-AF57-CCD7-AF1935418308}"/>
              </a:ext>
            </a:extLst>
          </p:cNvPr>
          <p:cNvSpPr txBox="1"/>
          <p:nvPr/>
        </p:nvSpPr>
        <p:spPr>
          <a:xfrm>
            <a:off x="2376928" y="604376"/>
            <a:ext cx="6535126" cy="514179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85725" tIns="42863" rIns="85725" bIns="42863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s-CZ" sz="2250" dirty="0">
                <a:cs typeface="Calibri"/>
              </a:rPr>
              <a:t>Je potřeba mít vyřešeno už od počátku výzkumu:</a:t>
            </a:r>
            <a:endParaRPr lang="en-US" sz="2250" dirty="0">
              <a:cs typeface="Calibri"/>
            </a:endParaRPr>
          </a:p>
          <a:p>
            <a:pPr marL="267891" indent="-267891">
              <a:buFont typeface="Arial"/>
              <a:buChar char="•"/>
            </a:pPr>
            <a:endParaRPr lang="cs-CZ" sz="2250" dirty="0">
              <a:cs typeface="Calibri"/>
            </a:endParaRPr>
          </a:p>
          <a:p>
            <a:pPr marL="267891" indent="-267891">
              <a:buFont typeface="Arial"/>
              <a:buChar char="•"/>
            </a:pPr>
            <a:r>
              <a:rPr lang="cs-CZ" sz="2250" dirty="0">
                <a:cs typeface="Calibri"/>
              </a:rPr>
              <a:t>Úložiště pro živá data, se kterými se pracuje, mění se a </a:t>
            </a:r>
            <a:r>
              <a:rPr lang="cs-CZ" sz="2250" dirty="0" err="1">
                <a:cs typeface="Calibri"/>
              </a:rPr>
              <a:t>verzují</a:t>
            </a:r>
            <a:endParaRPr lang="cs-CZ" sz="2250" dirty="0">
              <a:cs typeface="Calibri"/>
            </a:endParaRPr>
          </a:p>
          <a:p>
            <a:pPr marL="267891" indent="-267891">
              <a:buFont typeface="Arial"/>
              <a:buChar char="•"/>
            </a:pPr>
            <a:r>
              <a:rPr lang="cs-CZ" sz="2250" dirty="0">
                <a:cs typeface="Calibri"/>
              </a:rPr>
              <a:t>Přístup k datům:- sdílení s kolegy, -sdílení mimo univerzitu</a:t>
            </a:r>
          </a:p>
          <a:p>
            <a:pPr marL="267891" indent="-267891">
              <a:buFont typeface="Arial"/>
              <a:buChar char="•"/>
            </a:pPr>
            <a:endParaRPr lang="cs-CZ" sz="2250" dirty="0">
              <a:cs typeface="Calibri"/>
            </a:endParaRPr>
          </a:p>
          <a:p>
            <a:pPr marL="267891" indent="-267891">
              <a:buFont typeface="Arial"/>
              <a:buChar char="•"/>
            </a:pPr>
            <a:r>
              <a:rPr lang="cs-CZ" sz="2250" dirty="0">
                <a:cs typeface="Calibri"/>
              </a:rPr>
              <a:t>Primární data: data naměřená, sesbíraná</a:t>
            </a:r>
          </a:p>
          <a:p>
            <a:pPr marL="267891" indent="-267891">
              <a:buFont typeface="Arial"/>
              <a:buChar char="•"/>
            </a:pPr>
            <a:r>
              <a:rPr lang="cs-CZ" sz="2250" dirty="0">
                <a:cs typeface="Calibri"/>
              </a:rPr>
              <a:t>Sekundární data: data veřejně dostupná z databází a z portálů, data z předchozího výzkumu, poskytnutá data</a:t>
            </a:r>
          </a:p>
          <a:p>
            <a:pPr marL="267891" indent="-267891">
              <a:buFont typeface="Arial"/>
              <a:buChar char="•"/>
            </a:pPr>
            <a:endParaRPr lang="cs-CZ" sz="2250" dirty="0">
              <a:cs typeface="Calibri"/>
            </a:endParaRPr>
          </a:p>
          <a:p>
            <a:pPr marL="267891" indent="-267891">
              <a:buFont typeface="Arial"/>
              <a:buChar char="•"/>
            </a:pPr>
            <a:r>
              <a:rPr lang="cs-CZ" sz="2250" dirty="0">
                <a:cs typeface="Calibri"/>
              </a:rPr>
              <a:t>Open Science centrum:</a:t>
            </a:r>
            <a:r>
              <a:rPr lang="cs-CZ" dirty="0">
                <a:cs typeface="Calibri"/>
              </a:rPr>
              <a:t> </a:t>
            </a:r>
            <a:r>
              <a:rPr lang="cs-CZ" dirty="0">
                <a:cs typeface="Calibri"/>
                <a:hlinkClick r:id="rId2"/>
              </a:rPr>
              <a:t>tipy pro správu výzkumných dat</a:t>
            </a:r>
            <a:r>
              <a:rPr lang="cs-CZ" dirty="0">
                <a:cs typeface="Calibri"/>
              </a:rPr>
              <a:t>, </a:t>
            </a:r>
            <a:r>
              <a:rPr lang="cs-CZ" dirty="0">
                <a:cs typeface="Calibri"/>
                <a:hlinkClick r:id="rId3"/>
              </a:rPr>
              <a:t>výzkumná data</a:t>
            </a:r>
            <a:r>
              <a:rPr lang="cs-CZ" dirty="0">
                <a:cs typeface="Calibri"/>
              </a:rPr>
              <a:t>, </a:t>
            </a:r>
            <a:r>
              <a:rPr lang="cs-CZ" dirty="0">
                <a:cs typeface="Calibri"/>
                <a:hlinkClick r:id="rId4"/>
              </a:rPr>
              <a:t>dokumentace výzkumných dat</a:t>
            </a:r>
            <a:r>
              <a:rPr lang="cs-CZ" dirty="0">
                <a:cs typeface="Calibri"/>
              </a:rPr>
              <a:t>, </a:t>
            </a:r>
            <a:r>
              <a:rPr lang="cs-CZ" dirty="0">
                <a:cs typeface="Calibri"/>
                <a:hlinkClick r:id="rId5"/>
              </a:rPr>
              <a:t>DMP</a:t>
            </a:r>
            <a:r>
              <a:rPr lang="cs-CZ" dirty="0">
                <a:cs typeface="Calibri"/>
              </a:rPr>
              <a:t>, </a:t>
            </a:r>
            <a:r>
              <a:rPr lang="cs-CZ" dirty="0">
                <a:cs typeface="Calibri"/>
                <a:hlinkClick r:id="rId6"/>
              </a:rPr>
              <a:t>úložiště v rámci univerzity a datová úložiště CESNET</a:t>
            </a:r>
          </a:p>
        </p:txBody>
      </p:sp>
      <p:pic>
        <p:nvPicPr>
          <p:cNvPr id="3" name="Obrázek 2" descr="Obsah obrázku Grafika, klipart, grafický design, snímek obrazovky&#10;&#10;Popis se vygeneroval automaticky.">
            <a:extLst>
              <a:ext uri="{FF2B5EF4-FFF2-40B4-BE49-F238E27FC236}">
                <a16:creationId xmlns:a16="http://schemas.microsoft.com/office/drawing/2014/main" id="{78720F26-07A4-B541-A358-90BCC2ECAB1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223903" y="877185"/>
            <a:ext cx="1541828" cy="1463513"/>
          </a:xfrm>
          <a:prstGeom prst="rect">
            <a:avLst/>
          </a:prstGeom>
        </p:spPr>
      </p:pic>
      <p:pic>
        <p:nvPicPr>
          <p:cNvPr id="4" name="Obrázek 3" descr="Obsah obrázku klipart, Grafika, kruh, design&#10;&#10;Popis se vygeneroval automaticky.">
            <a:extLst>
              <a:ext uri="{FF2B5EF4-FFF2-40B4-BE49-F238E27FC236}">
                <a16:creationId xmlns:a16="http://schemas.microsoft.com/office/drawing/2014/main" id="{D95A2105-1C94-2DAA-A32D-6C1415EA93D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132203" y="3947035"/>
            <a:ext cx="1555177" cy="1710966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518DE839-3D1B-4144-8E01-AE4FDDB957EC}"/>
              </a:ext>
            </a:extLst>
          </p:cNvPr>
          <p:cNvSpPr/>
          <p:nvPr/>
        </p:nvSpPr>
        <p:spPr>
          <a:xfrm>
            <a:off x="-74050" y="-68566"/>
            <a:ext cx="597301" cy="6989379"/>
          </a:xfrm>
          <a:prstGeom prst="rect">
            <a:avLst/>
          </a:prstGeom>
          <a:solidFill>
            <a:srgbClr val="D9B9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765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5"/>
          <p:cNvSpPr>
            <a:spLocks noGrp="1"/>
          </p:cNvSpPr>
          <p:nvPr>
            <p:ph type="ctrTitle"/>
          </p:nvPr>
        </p:nvSpPr>
        <p:spPr bwMode="auto">
          <a:xfrm>
            <a:off x="1116871" y="1945696"/>
            <a:ext cx="9007432" cy="411990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tIns="45720" bIns="45720" numCol="1" compatLnSpc="1">
            <a:prstTxWarp prst="textNoShape">
              <a:avLst/>
            </a:prstTxWarp>
            <a:normAutofit/>
          </a:bodyPr>
          <a:lstStyle/>
          <a:p>
            <a:r>
              <a:rPr lang="cs-CZ" altLang="cs-CZ" sz="4800" dirty="0"/>
              <a:t>Úložiště pro práci s výzkumnými daty</a:t>
            </a:r>
            <a:br>
              <a:rPr lang="cs-CZ" altLang="cs-CZ" sz="4800" dirty="0"/>
            </a:br>
            <a:br>
              <a:rPr lang="cs-CZ" altLang="cs-CZ" sz="4800" dirty="0"/>
            </a:br>
            <a:r>
              <a:rPr lang="cs-CZ" altLang="cs-CZ" sz="4800" dirty="0"/>
              <a:t>   </a:t>
            </a:r>
            <a:r>
              <a:rPr lang="cs-CZ" altLang="cs-CZ" sz="1800" dirty="0"/>
              <a:t>Veronika Novotná, OIT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E577C481-A4E2-2703-EBDC-F95DAD48F5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85825" y="1462086"/>
            <a:ext cx="4972052" cy="4976813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Kategorizace dat: </a:t>
            </a:r>
            <a:r>
              <a:rPr lang="cs-CZ" dirty="0">
                <a:hlinkClick r:id="rId3"/>
              </a:rPr>
              <a:t>https://uvis.mendelu.cz/uloziste</a:t>
            </a:r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Popis úložišť: </a:t>
            </a:r>
            <a:r>
              <a:rPr lang="en-US" dirty="0">
                <a:hlinkClick r:id="rId4"/>
              </a:rPr>
              <a:t>https://tech.mendelu.cz/35217-uloziste-a-jejich-vyuziti</a:t>
            </a:r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Služby OIT: </a:t>
            </a:r>
            <a:r>
              <a:rPr lang="cs-CZ" dirty="0">
                <a:hlinkClick r:id="rId5"/>
              </a:rPr>
              <a:t>Služby OIT - Tech (mendelu.cz)</a:t>
            </a:r>
            <a:endParaRPr lang="cs-CZ" dirty="0"/>
          </a:p>
          <a:p>
            <a:pPr lvl="1" indent="0">
              <a:buNone/>
            </a:pPr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4" name="Grafický objekt 3" descr="Blog obrys">
            <a:extLst>
              <a:ext uri="{FF2B5EF4-FFF2-40B4-BE49-F238E27FC236}">
                <a16:creationId xmlns:a16="http://schemas.microsoft.com/office/drawing/2014/main" id="{95D86F52-982E-E832-ED9C-0878CC7E866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79932" y="814418"/>
            <a:ext cx="3483190" cy="3483190"/>
          </a:xfrm>
          <a:prstGeom prst="rect">
            <a:avLst/>
          </a:prstGeom>
        </p:spPr>
      </p:pic>
      <p:sp>
        <p:nvSpPr>
          <p:cNvPr id="6" name="Text Placeholder 1">
            <a:extLst>
              <a:ext uri="{FF2B5EF4-FFF2-40B4-BE49-F238E27FC236}">
                <a16:creationId xmlns:a16="http://schemas.microsoft.com/office/drawing/2014/main" id="{3897F34A-E97A-ACE1-5579-86FF4CF7E33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85825" y="419101"/>
            <a:ext cx="10934700" cy="619125"/>
          </a:xfrm>
        </p:spPr>
        <p:txBody>
          <a:bodyPr>
            <a:normAutofit/>
          </a:bodyPr>
          <a:lstStyle/>
          <a:p>
            <a:r>
              <a:rPr lang="cs-CZ" dirty="0"/>
              <a:t>Užitečné odkazy: Co mám za data a kam je uložit?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433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1">
            <a:extLst>
              <a:ext uri="{FF2B5EF4-FFF2-40B4-BE49-F238E27FC236}">
                <a16:creationId xmlns:a16="http://schemas.microsoft.com/office/drawing/2014/main" id="{1C34EFF2-A432-0CBD-1BEE-04D55006192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/>
              <a:t>Kam tedy s daty z výzkumu? </a:t>
            </a:r>
          </a:p>
        </p:txBody>
      </p:sp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E3755096-5033-4A60-9A08-3E4BFB9E8C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68234" y="3159012"/>
            <a:ext cx="2757778" cy="1610032"/>
          </a:xfrm>
          <a:prstGeom prst="rect">
            <a:avLst/>
          </a:prstGeom>
        </p:spPr>
      </p:pic>
      <p:pic>
        <p:nvPicPr>
          <p:cNvPr id="10" name="Grafický objekt 9">
            <a:extLst>
              <a:ext uri="{FF2B5EF4-FFF2-40B4-BE49-F238E27FC236}">
                <a16:creationId xmlns:a16="http://schemas.microsoft.com/office/drawing/2014/main" id="{9880C5C7-857C-49C6-A10F-A77D29C037F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505582" y="3205073"/>
            <a:ext cx="3530490" cy="1426227"/>
          </a:xfrm>
          <a:prstGeom prst="rect">
            <a:avLst/>
          </a:prstGeom>
        </p:spPr>
      </p:pic>
      <p:pic>
        <p:nvPicPr>
          <p:cNvPr id="12" name="Grafický objekt 11">
            <a:extLst>
              <a:ext uri="{FF2B5EF4-FFF2-40B4-BE49-F238E27FC236}">
                <a16:creationId xmlns:a16="http://schemas.microsoft.com/office/drawing/2014/main" id="{969237B5-B50F-4343-9DCB-9D154A8A2DE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568469" y="3159012"/>
            <a:ext cx="2769255" cy="1610032"/>
          </a:xfrm>
          <a:prstGeom prst="rect">
            <a:avLst/>
          </a:prstGeom>
        </p:spPr>
      </p:pic>
      <p:sp>
        <p:nvSpPr>
          <p:cNvPr id="14" name="TextovéPole 13">
            <a:extLst>
              <a:ext uri="{FF2B5EF4-FFF2-40B4-BE49-F238E27FC236}">
                <a16:creationId xmlns:a16="http://schemas.microsoft.com/office/drawing/2014/main" id="{381D563B-5D3E-45EB-B229-F87F41AD71EE}"/>
              </a:ext>
            </a:extLst>
          </p:cNvPr>
          <p:cNvSpPr txBox="1"/>
          <p:nvPr/>
        </p:nvSpPr>
        <p:spPr>
          <a:xfrm>
            <a:off x="885825" y="2404854"/>
            <a:ext cx="2922595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Fyzická úložiště</a:t>
            </a:r>
          </a:p>
          <a:p>
            <a:endParaRPr lang="cs-CZ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C229F656-9D88-490D-AC55-BD6006039D64}"/>
              </a:ext>
            </a:extLst>
          </p:cNvPr>
          <p:cNvSpPr txBox="1"/>
          <p:nvPr/>
        </p:nvSpPr>
        <p:spPr>
          <a:xfrm>
            <a:off x="8568469" y="2414849"/>
            <a:ext cx="29995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Cloud (smluvní) </a:t>
            </a:r>
            <a:endParaRPr lang="cs-CZ" dirty="0"/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A937FCAF-EDB8-4E8E-99BC-9DEC3B805C09}"/>
              </a:ext>
            </a:extLst>
          </p:cNvPr>
          <p:cNvSpPr txBox="1"/>
          <p:nvPr/>
        </p:nvSpPr>
        <p:spPr>
          <a:xfrm>
            <a:off x="5021298" y="2404853"/>
            <a:ext cx="2334293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/>
              <a:t>Síťové disky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1038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1">
            <a:extLst>
              <a:ext uri="{FF2B5EF4-FFF2-40B4-BE49-F238E27FC236}">
                <a16:creationId xmlns:a16="http://schemas.microsoft.com/office/drawing/2014/main" id="{785588B0-014A-AC64-D3B5-78ABC9C85D3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/>
              <a:t>Fyzická úložiště</a:t>
            </a:r>
          </a:p>
        </p:txBody>
      </p:sp>
      <p:pic>
        <p:nvPicPr>
          <p:cNvPr id="7" name="Obrázek 6" descr="Obsah obrázku kabel, Elektronické zařízení, elektronika, přístroj&#10;&#10;Popis byl vytvořen automaticky">
            <a:extLst>
              <a:ext uri="{FF2B5EF4-FFF2-40B4-BE49-F238E27FC236}">
                <a16:creationId xmlns:a16="http://schemas.microsoft.com/office/drawing/2014/main" id="{9E27E83A-3DC0-A092-04B9-D201270178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5034" y="3586483"/>
            <a:ext cx="3850940" cy="2185448"/>
          </a:xfrm>
          <a:prstGeom prst="rect">
            <a:avLst/>
          </a:prstGeom>
        </p:spPr>
      </p:pic>
      <p:pic>
        <p:nvPicPr>
          <p:cNvPr id="9" name="Obrázek 8" descr="Obsah obrázku Elektrické vedení, interiér, server, Elektrické napájení&#10;&#10;Popis byl vytvořen automaticky">
            <a:extLst>
              <a:ext uri="{FF2B5EF4-FFF2-40B4-BE49-F238E27FC236}">
                <a16:creationId xmlns:a16="http://schemas.microsoft.com/office/drawing/2014/main" id="{60FF9FD0-79E2-1E41-987F-194DF86D494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4523" y="721889"/>
            <a:ext cx="5004968" cy="2509633"/>
          </a:xfrm>
          <a:prstGeom prst="rect">
            <a:avLst/>
          </a:prstGeom>
        </p:spPr>
      </p:pic>
      <p:pic>
        <p:nvPicPr>
          <p:cNvPr id="5" name="Obrázek 4" descr="Obsah obrázku elektronika, Elektronické zařízení, počítač&#10;&#10;Popis byl vytvořen automaticky">
            <a:extLst>
              <a:ext uri="{FF2B5EF4-FFF2-40B4-BE49-F238E27FC236}">
                <a16:creationId xmlns:a16="http://schemas.microsoft.com/office/drawing/2014/main" id="{0A1F154C-D8DE-B2F0-3700-A5FB4698273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1199" y="3626478"/>
            <a:ext cx="2846984" cy="2087788"/>
          </a:xfrm>
          <a:prstGeom prst="rect">
            <a:avLst/>
          </a:prstGeom>
        </p:spPr>
      </p:pic>
      <p:pic>
        <p:nvPicPr>
          <p:cNvPr id="11" name="Obrázek 10" descr="Obsah obrázku flash disk, Usb flash disk, jednotka, Zařízení pro ukládání dat&#10;&#10;Popis byl vytvořen automaticky">
            <a:extLst>
              <a:ext uri="{FF2B5EF4-FFF2-40B4-BE49-F238E27FC236}">
                <a16:creationId xmlns:a16="http://schemas.microsoft.com/office/drawing/2014/main" id="{87E5B79E-02C2-39A7-6E5D-A0043F33A44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0109" y="1533185"/>
            <a:ext cx="1588098" cy="1273158"/>
          </a:xfrm>
          <a:prstGeom prst="rect">
            <a:avLst/>
          </a:prstGeom>
        </p:spPr>
      </p:pic>
      <p:pic>
        <p:nvPicPr>
          <p:cNvPr id="19" name="Grafický objekt 18" descr="Odznak, křížek obrys">
            <a:extLst>
              <a:ext uri="{FF2B5EF4-FFF2-40B4-BE49-F238E27FC236}">
                <a16:creationId xmlns:a16="http://schemas.microsoft.com/office/drawing/2014/main" id="{62AFA086-4199-8ACB-9E79-2824C43A9F8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811295" y="1798198"/>
            <a:ext cx="914400" cy="914400"/>
          </a:xfrm>
          <a:prstGeom prst="rect">
            <a:avLst/>
          </a:prstGeom>
        </p:spPr>
      </p:pic>
      <p:pic>
        <p:nvPicPr>
          <p:cNvPr id="20" name="Grafický objekt 19" descr="Odznak, křížek obrys">
            <a:extLst>
              <a:ext uri="{FF2B5EF4-FFF2-40B4-BE49-F238E27FC236}">
                <a16:creationId xmlns:a16="http://schemas.microsoft.com/office/drawing/2014/main" id="{675CDF86-95AD-192E-0438-E4A8BEE018C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576104" y="3684143"/>
            <a:ext cx="914400" cy="914400"/>
          </a:xfrm>
          <a:prstGeom prst="rect">
            <a:avLst/>
          </a:prstGeom>
        </p:spPr>
      </p:pic>
      <p:pic>
        <p:nvPicPr>
          <p:cNvPr id="23" name="Grafický objekt 22" descr="Odznak, křížek obrys">
            <a:extLst>
              <a:ext uri="{FF2B5EF4-FFF2-40B4-BE49-F238E27FC236}">
                <a16:creationId xmlns:a16="http://schemas.microsoft.com/office/drawing/2014/main" id="{79E8329A-A9B9-F623-0CAC-4A3F4A48379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316511" y="3371335"/>
            <a:ext cx="2636360" cy="2636360"/>
          </a:xfrm>
          <a:prstGeom prst="rect">
            <a:avLst/>
          </a:prstGeom>
        </p:spPr>
      </p:pic>
      <p:pic>
        <p:nvPicPr>
          <p:cNvPr id="4" name="Grafický objekt 3">
            <a:extLst>
              <a:ext uri="{FF2B5EF4-FFF2-40B4-BE49-F238E27FC236}">
                <a16:creationId xmlns:a16="http://schemas.microsoft.com/office/drawing/2014/main" id="{8033DD50-5839-476F-9BFA-55F70B390F0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235415" y="834123"/>
            <a:ext cx="853062" cy="1013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6962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1">
            <a:extLst>
              <a:ext uri="{FF2B5EF4-FFF2-40B4-BE49-F238E27FC236}">
                <a16:creationId xmlns:a16="http://schemas.microsoft.com/office/drawing/2014/main" id="{2E89EEF5-FC71-9647-6C6B-433EF9584C3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/>
              <a:t>Zálohování důležitých dat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1914158-0A4E-D333-FC74-F21C92E8557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záloha jiné médium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záloha jiné umístění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zabezpečený prostoru dat fyzicky (nejlépe dvoufázově) + kamery</a:t>
            </a:r>
          </a:p>
          <a:p>
            <a:pPr marL="1028700" lvl="1" indent="-342900"/>
            <a:r>
              <a:rPr lang="cs-CZ" dirty="0"/>
              <a:t>restrikce přístupu do místnosti + mříže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RAID (</a:t>
            </a:r>
            <a:r>
              <a:rPr lang="en-US" dirty="0"/>
              <a:t>Redundant Array of Inexpensive Disks</a:t>
            </a:r>
            <a:r>
              <a:rPr lang="cs-CZ" dirty="0"/>
              <a:t>) </a:t>
            </a:r>
          </a:p>
        </p:txBody>
      </p:sp>
      <p:pic>
        <p:nvPicPr>
          <p:cNvPr id="5" name="Obrázek 4" descr="Obsah obrázku válec, svíčka&#10;&#10;Popis byl vytvořen automaticky">
            <a:extLst>
              <a:ext uri="{FF2B5EF4-FFF2-40B4-BE49-F238E27FC236}">
                <a16:creationId xmlns:a16="http://schemas.microsoft.com/office/drawing/2014/main" id="{36790EF5-99EA-0093-77FE-30F78C44E39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9978" y="3739013"/>
            <a:ext cx="1754596" cy="2699886"/>
          </a:xfrm>
          <a:prstGeom prst="rect">
            <a:avLst/>
          </a:prstGeom>
        </p:spPr>
      </p:pic>
      <p:pic>
        <p:nvPicPr>
          <p:cNvPr id="7" name="Obrázek 6" descr="Obsah obrázku válec, svíčka&#10;&#10;Popis byl vytvořen automaticky">
            <a:extLst>
              <a:ext uri="{FF2B5EF4-FFF2-40B4-BE49-F238E27FC236}">
                <a16:creationId xmlns:a16="http://schemas.microsoft.com/office/drawing/2014/main" id="{6AEE1C72-10EB-A343-0265-DD843ACB7A2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8729" y="3743319"/>
            <a:ext cx="1751798" cy="2695580"/>
          </a:xfrm>
          <a:prstGeom prst="rect">
            <a:avLst/>
          </a:prstGeom>
        </p:spPr>
      </p:pic>
      <p:pic>
        <p:nvPicPr>
          <p:cNvPr id="9" name="Obrázek 8" descr="Obsah obrázku text, válec, Zboží&#10;&#10;Popis byl vytvořen automaticky">
            <a:extLst>
              <a:ext uri="{FF2B5EF4-FFF2-40B4-BE49-F238E27FC236}">
                <a16:creationId xmlns:a16="http://schemas.microsoft.com/office/drawing/2014/main" id="{053DB323-76A6-BB4B-D361-A0C4F16B4B0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8222" y="3739013"/>
            <a:ext cx="3639602" cy="2695580"/>
          </a:xfrm>
          <a:prstGeom prst="rect">
            <a:avLst/>
          </a:prstGeom>
        </p:spPr>
      </p:pic>
      <p:sp>
        <p:nvSpPr>
          <p:cNvPr id="11" name="TextovéPole 10">
            <a:extLst>
              <a:ext uri="{FF2B5EF4-FFF2-40B4-BE49-F238E27FC236}">
                <a16:creationId xmlns:a16="http://schemas.microsoft.com/office/drawing/2014/main" id="{1267E82F-5A32-3E1F-9244-66C22C837624}"/>
              </a:ext>
            </a:extLst>
          </p:cNvPr>
          <p:cNvSpPr txBox="1"/>
          <p:nvPr/>
        </p:nvSpPr>
        <p:spPr>
          <a:xfrm>
            <a:off x="1589978" y="6434593"/>
            <a:ext cx="877824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000" dirty="0"/>
              <a:t>Autor: </a:t>
            </a:r>
            <a:r>
              <a:rPr lang="cs-CZ" sz="1000" dirty="0" err="1"/>
              <a:t>en:User:Cburnett</a:t>
            </a:r>
            <a:r>
              <a:rPr lang="cs-CZ" sz="1000" dirty="0"/>
              <a:t> – Tyto vektorové obrázky byly vytvořeny programem </a:t>
            </a:r>
            <a:r>
              <a:rPr lang="cs-CZ" sz="1000" dirty="0" err="1"/>
              <a:t>Inkscape</a:t>
            </a:r>
            <a:r>
              <a:rPr lang="cs-CZ" sz="1000" dirty="0"/>
              <a:t> ., CC BY-SA 3.0, </a:t>
            </a:r>
            <a:r>
              <a:rPr lang="cs-CZ" sz="1000" dirty="0">
                <a:hlinkClick r:id="rId6"/>
              </a:rPr>
              <a:t>https://commons.wikimedia.org/w/</a:t>
            </a:r>
            <a:r>
              <a:rPr lang="cs-CZ" sz="1000" dirty="0" err="1">
                <a:hlinkClick r:id="rId6"/>
              </a:rPr>
              <a:t>index.php?curid</a:t>
            </a:r>
            <a:r>
              <a:rPr lang="cs-CZ" sz="1000" dirty="0">
                <a:hlinkClick r:id="rId6"/>
              </a:rPr>
              <a:t>=1509158</a:t>
            </a:r>
            <a:r>
              <a:rPr lang="cs-CZ" sz="1000" dirty="0"/>
              <a:t>, </a:t>
            </a:r>
            <a:r>
              <a:rPr lang="cs-CZ" sz="1000" dirty="0">
                <a:hlinkClick r:id="rId7"/>
              </a:rPr>
              <a:t>curid=1509082</a:t>
            </a:r>
            <a:r>
              <a:rPr lang="cs-CZ" sz="1000" dirty="0"/>
              <a:t>, </a:t>
            </a:r>
            <a:r>
              <a:rPr lang="cs-CZ" sz="1000" dirty="0">
                <a:hlinkClick r:id="rId8"/>
              </a:rPr>
              <a:t>curid=1509075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3870095589"/>
      </p:ext>
    </p:extLst>
  </p:cSld>
  <p:clrMapOvr>
    <a:masterClrMapping/>
  </p:clrMapOvr>
</p:sld>
</file>

<file path=ppt/theme/theme1.xml><?xml version="1.0" encoding="utf-8"?>
<a:theme xmlns:a="http://schemas.openxmlformats.org/drawingml/2006/main" name="MENDELU">
  <a:themeElements>
    <a:clrScheme name="MENDELU">
      <a:dk1>
        <a:srgbClr val="000000"/>
      </a:dk1>
      <a:lt1>
        <a:srgbClr val="FFFFFF"/>
      </a:lt1>
      <a:dk2>
        <a:srgbClr val="78BE14"/>
      </a:dk2>
      <a:lt2>
        <a:srgbClr val="7F7F7F"/>
      </a:lt2>
      <a:accent1>
        <a:srgbClr val="CE9700"/>
      </a:accent1>
      <a:accent2>
        <a:srgbClr val="0A5028"/>
      </a:accent2>
      <a:accent3>
        <a:srgbClr val="8C0A00"/>
      </a:accent3>
      <a:accent4>
        <a:srgbClr val="0046A0"/>
      </a:accent4>
      <a:accent5>
        <a:srgbClr val="AA006E"/>
      </a:accent5>
      <a:accent6>
        <a:srgbClr val="00AAB4"/>
      </a:accent6>
      <a:hlink>
        <a:srgbClr val="7F7F7F"/>
      </a:hlink>
      <a:folHlink>
        <a:srgbClr val="BFBFBF"/>
      </a:folHlink>
    </a:clrScheme>
    <a:fontScheme name="Vlastní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blona_prezentace_mendelu_new.pot [režim kompatibility]" id="{9714FAA7-54AA-4E70-BA0D-14E87B0E4261}" vid="{2C565471-4D54-4AF7-AAD7-839218479DA6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534F0CF2CFA7040BFF1BA9BBF7C671B" ma:contentTypeVersion="15" ma:contentTypeDescription="Vytvoří nový dokument" ma:contentTypeScope="" ma:versionID="4d3238e97ff67ca667908c693ace0ee1">
  <xsd:schema xmlns:xsd="http://www.w3.org/2001/XMLSchema" xmlns:xs="http://www.w3.org/2001/XMLSchema" xmlns:p="http://schemas.microsoft.com/office/2006/metadata/properties" xmlns:ns3="fdf4054d-f498-4f34-9dd8-0cdb94d26c0b" xmlns:ns4="630f9ccc-c878-4efe-b215-09b26bfe9c13" targetNamespace="http://schemas.microsoft.com/office/2006/metadata/properties" ma:root="true" ma:fieldsID="cb3d7669b896e88893f9bc4a1df1d41f" ns3:_="" ns4:_="">
    <xsd:import namespace="fdf4054d-f498-4f34-9dd8-0cdb94d26c0b"/>
    <xsd:import namespace="630f9ccc-c878-4efe-b215-09b26bfe9c1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bjectDetectorVersions" minOccurs="0"/>
                <xsd:element ref="ns3:MediaLengthInSecond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f4054d-f498-4f34-9dd8-0cdb94d26c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_activity" ma:index="13" nillable="true" ma:displayName="_activity" ma:hidden="true" ma:internalName="_activity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ystemTags" ma:index="21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0f9ccc-c878-4efe-b215-09b26bfe9c1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fdf4054d-f498-4f34-9dd8-0cdb94d26c0b" xsi:nil="true"/>
  </documentManagement>
</p:properties>
</file>

<file path=customXml/itemProps1.xml><?xml version="1.0" encoding="utf-8"?>
<ds:datastoreItem xmlns:ds="http://schemas.openxmlformats.org/officeDocument/2006/customXml" ds:itemID="{FAFFC4D1-AD68-48C3-8C80-F37802B8D319}">
  <ds:schemaRefs>
    <ds:schemaRef ds:uri="630f9ccc-c878-4efe-b215-09b26bfe9c13"/>
    <ds:schemaRef ds:uri="fdf4054d-f498-4f34-9dd8-0cdb94d26c0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B2111EF1-BDAE-4D6F-A34F-57886E32EAC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E2F3C6B-C5EE-42FF-B6B7-2D7FC609C34A}">
  <ds:schemaRefs>
    <ds:schemaRef ds:uri="http://schemas.microsoft.com/office/2006/documentManagement/types"/>
    <ds:schemaRef ds:uri="fdf4054d-f498-4f34-9dd8-0cdb94d26c0b"/>
    <ds:schemaRef ds:uri="630f9ccc-c878-4efe-b215-09b26bfe9c13"/>
    <ds:schemaRef ds:uri="http://schemas.microsoft.com/office/infopath/2007/PartnerControls"/>
    <ds:schemaRef ds:uri="http://www.w3.org/XML/1998/namespace"/>
    <ds:schemaRef ds:uri="http://purl.org/dc/terms/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sablona_prezentace_mendelu_new</Template>
  <TotalTime>2745</TotalTime>
  <Words>2012</Words>
  <Application>Microsoft Office PowerPoint</Application>
  <PresentationFormat>Širokoúhlá obrazovka</PresentationFormat>
  <Paragraphs>161</Paragraphs>
  <Slides>18</Slides>
  <Notes>13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Aptos</vt:lpstr>
      <vt:lpstr>Arial</vt:lpstr>
      <vt:lpstr>Calibri</vt:lpstr>
      <vt:lpstr>MENDELU</vt:lpstr>
      <vt:lpstr>Prezentace aplikace PowerPoint</vt:lpstr>
      <vt:lpstr>Prezentace aplikace PowerPoint</vt:lpstr>
      <vt:lpstr>Prezentace aplikace PowerPoint</vt:lpstr>
      <vt:lpstr>Prezentace aplikace PowerPoint</vt:lpstr>
      <vt:lpstr>Úložiště pro práci s výzkumnými daty     Veronika Novotná, OIT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Otázky?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Úložiště pro práci s výzkumnými daty     Veronika Novotná, OIT</dc:title>
  <dc:creator>Veronika Novotná</dc:creator>
  <cp:lastModifiedBy>Veronika Novotná</cp:lastModifiedBy>
  <cp:revision>37</cp:revision>
  <dcterms:created xsi:type="dcterms:W3CDTF">2024-03-14T10:17:50Z</dcterms:created>
  <dcterms:modified xsi:type="dcterms:W3CDTF">2024-05-07T12:11:52Z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0x0101007534F0CF2CFA7040BFF1BA9BBF7C671B</vt:lpwstr>
  </property>
</Properties>
</file>